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9"/>
  </p:notesMasterIdLst>
  <p:sldIdLst>
    <p:sldId id="256" r:id="rId2"/>
    <p:sldId id="315" r:id="rId3"/>
    <p:sldId id="258" r:id="rId4"/>
    <p:sldId id="289" r:id="rId5"/>
    <p:sldId id="290" r:id="rId6"/>
    <p:sldId id="300" r:id="rId7"/>
    <p:sldId id="259" r:id="rId8"/>
    <p:sldId id="276" r:id="rId9"/>
    <p:sldId id="277" r:id="rId10"/>
    <p:sldId id="275" r:id="rId11"/>
    <p:sldId id="313" r:id="rId12"/>
    <p:sldId id="310" r:id="rId13"/>
    <p:sldId id="314" r:id="rId14"/>
    <p:sldId id="311" r:id="rId15"/>
    <p:sldId id="298" r:id="rId16"/>
    <p:sldId id="280" r:id="rId17"/>
    <p:sldId id="278" r:id="rId18"/>
    <p:sldId id="281" r:id="rId19"/>
    <p:sldId id="279" r:id="rId20"/>
    <p:sldId id="299" r:id="rId21"/>
    <p:sldId id="260" r:id="rId22"/>
    <p:sldId id="261" r:id="rId23"/>
    <p:sldId id="262" r:id="rId24"/>
    <p:sldId id="264" r:id="rId25"/>
    <p:sldId id="301" r:id="rId26"/>
    <p:sldId id="302" r:id="rId27"/>
    <p:sldId id="303" r:id="rId28"/>
    <p:sldId id="304" r:id="rId29"/>
    <p:sldId id="305" r:id="rId30"/>
    <p:sldId id="306" r:id="rId31"/>
    <p:sldId id="307" r:id="rId32"/>
    <p:sldId id="308" r:id="rId33"/>
    <p:sldId id="309" r:id="rId34"/>
    <p:sldId id="296" r:id="rId35"/>
    <p:sldId id="266" r:id="rId36"/>
    <p:sldId id="269" r:id="rId37"/>
    <p:sldId id="270" r:id="rId38"/>
    <p:sldId id="271" r:id="rId39"/>
    <p:sldId id="267" r:id="rId40"/>
    <p:sldId id="268" r:id="rId41"/>
    <p:sldId id="265" r:id="rId42"/>
    <p:sldId id="295" r:id="rId43"/>
    <p:sldId id="273" r:id="rId44"/>
    <p:sldId id="316" r:id="rId45"/>
    <p:sldId id="263" r:id="rId46"/>
    <p:sldId id="318" r:id="rId47"/>
    <p:sldId id="317" r:id="rId48"/>
    <p:sldId id="297" r:id="rId49"/>
    <p:sldId id="284" r:id="rId50"/>
    <p:sldId id="283" r:id="rId51"/>
    <p:sldId id="285" r:id="rId52"/>
    <p:sldId id="287" r:id="rId53"/>
    <p:sldId id="286" r:id="rId54"/>
    <p:sldId id="291" r:id="rId55"/>
    <p:sldId id="272" r:id="rId56"/>
    <p:sldId id="294" r:id="rId57"/>
    <p:sldId id="29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0"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CC0099"/>
    <a:srgbClr val="009900"/>
    <a:srgbClr val="0000FF"/>
    <a:srgbClr val="FFFFCC"/>
    <a:srgbClr val="FFFF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7" autoAdjust="0"/>
    <p:restoredTop sz="86596" autoAdjust="0"/>
  </p:normalViewPr>
  <p:slideViewPr>
    <p:cSldViewPr snapToGrid="0">
      <p:cViewPr>
        <p:scale>
          <a:sx n="56" d="100"/>
          <a:sy n="56" d="100"/>
        </p:scale>
        <p:origin x="1560"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4C70CA-C9F0-446D-8226-3BD2FA430FF5}" type="datetimeFigureOut">
              <a:rPr lang="en-US" smtClean="0"/>
              <a:pPr/>
              <a:t>1/30/2024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93918A-9B6E-4592-9693-A4892D2FFF72}" type="slidenum">
              <a:rPr lang="en-US" smtClean="0"/>
              <a:pPr/>
              <a:t>‹#›</a:t>
            </a:fld>
            <a:endParaRPr lang="en-US"/>
          </a:p>
        </p:txBody>
      </p:sp>
    </p:spTree>
    <p:extLst>
      <p:ext uri="{BB962C8B-B14F-4D97-AF65-F5344CB8AC3E}">
        <p14:creationId xmlns:p14="http://schemas.microsoft.com/office/powerpoint/2010/main" val="2641962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93918A-9B6E-4592-9693-A4892D2FFF72}" type="slidenum">
              <a:rPr lang="en-US" smtClean="0"/>
              <a:pPr/>
              <a:t>1</a:t>
            </a:fld>
            <a:endParaRPr lang="en-US"/>
          </a:p>
        </p:txBody>
      </p:sp>
    </p:spTree>
    <p:extLst>
      <p:ext uri="{BB962C8B-B14F-4D97-AF65-F5344CB8AC3E}">
        <p14:creationId xmlns:p14="http://schemas.microsoft.com/office/powerpoint/2010/main" val="3733837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A93918A-9B6E-4592-9693-A4892D2FFF72}" type="slidenum">
              <a:rPr lang="en-US" smtClean="0"/>
              <a:pPr/>
              <a:t>31</a:t>
            </a:fld>
            <a:endParaRPr lang="en-US"/>
          </a:p>
        </p:txBody>
      </p:sp>
    </p:spTree>
    <p:extLst>
      <p:ext uri="{BB962C8B-B14F-4D97-AF65-F5344CB8AC3E}">
        <p14:creationId xmlns:p14="http://schemas.microsoft.com/office/powerpoint/2010/main" val="3777675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93918A-9B6E-4592-9693-A4892D2FFF72}" type="slidenum">
              <a:rPr lang="en-US" smtClean="0"/>
              <a:pPr/>
              <a:t>35</a:t>
            </a:fld>
            <a:endParaRPr lang="en-US"/>
          </a:p>
        </p:txBody>
      </p:sp>
    </p:spTree>
    <p:extLst>
      <p:ext uri="{BB962C8B-B14F-4D97-AF65-F5344CB8AC3E}">
        <p14:creationId xmlns:p14="http://schemas.microsoft.com/office/powerpoint/2010/main" val="1495159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93918A-9B6E-4592-9693-A4892D2FFF72}" type="slidenum">
              <a:rPr lang="en-US" smtClean="0"/>
              <a:pPr/>
              <a:t>36</a:t>
            </a:fld>
            <a:endParaRPr lang="en-US"/>
          </a:p>
        </p:txBody>
      </p:sp>
    </p:spTree>
    <p:extLst>
      <p:ext uri="{BB962C8B-B14F-4D97-AF65-F5344CB8AC3E}">
        <p14:creationId xmlns:p14="http://schemas.microsoft.com/office/powerpoint/2010/main" val="696741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93918A-9B6E-4592-9693-A4892D2FFF72}" type="slidenum">
              <a:rPr lang="en-US" smtClean="0"/>
              <a:pPr/>
              <a:t>53</a:t>
            </a:fld>
            <a:endParaRPr lang="en-US"/>
          </a:p>
        </p:txBody>
      </p:sp>
    </p:spTree>
    <p:extLst>
      <p:ext uri="{BB962C8B-B14F-4D97-AF65-F5344CB8AC3E}">
        <p14:creationId xmlns:p14="http://schemas.microsoft.com/office/powerpoint/2010/main" val="721900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93918A-9B6E-4592-9693-A4892D2FFF72}" type="slidenum">
              <a:rPr lang="en-US" smtClean="0"/>
              <a:pPr/>
              <a:t>54</a:t>
            </a:fld>
            <a:endParaRPr lang="en-US"/>
          </a:p>
        </p:txBody>
      </p:sp>
    </p:spTree>
    <p:extLst>
      <p:ext uri="{BB962C8B-B14F-4D97-AF65-F5344CB8AC3E}">
        <p14:creationId xmlns:p14="http://schemas.microsoft.com/office/powerpoint/2010/main" val="800602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93918A-9B6E-4592-9693-A4892D2FFF72}" type="slidenum">
              <a:rPr lang="en-US" smtClean="0"/>
              <a:pPr/>
              <a:t>55</a:t>
            </a:fld>
            <a:endParaRPr lang="en-US"/>
          </a:p>
        </p:txBody>
      </p:sp>
    </p:spTree>
    <p:extLst>
      <p:ext uri="{BB962C8B-B14F-4D97-AF65-F5344CB8AC3E}">
        <p14:creationId xmlns:p14="http://schemas.microsoft.com/office/powerpoint/2010/main" val="1619894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93918A-9B6E-4592-9693-A4892D2FFF72}" type="slidenum">
              <a:rPr lang="en-US" smtClean="0"/>
              <a:pPr/>
              <a:t>7</a:t>
            </a:fld>
            <a:endParaRPr lang="en-US"/>
          </a:p>
        </p:txBody>
      </p:sp>
    </p:spTree>
    <p:extLst>
      <p:ext uri="{BB962C8B-B14F-4D97-AF65-F5344CB8AC3E}">
        <p14:creationId xmlns:p14="http://schemas.microsoft.com/office/powerpoint/2010/main" val="1358118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93918A-9B6E-4592-9693-A4892D2FFF72}" type="slidenum">
              <a:rPr lang="en-US" smtClean="0"/>
              <a:pPr/>
              <a:t>11</a:t>
            </a:fld>
            <a:endParaRPr lang="en-US"/>
          </a:p>
        </p:txBody>
      </p:sp>
    </p:spTree>
    <p:extLst>
      <p:ext uri="{BB962C8B-B14F-4D97-AF65-F5344CB8AC3E}">
        <p14:creationId xmlns:p14="http://schemas.microsoft.com/office/powerpoint/2010/main" val="245391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93918A-9B6E-4592-9693-A4892D2FFF72}" type="slidenum">
              <a:rPr lang="en-US" smtClean="0"/>
              <a:pPr/>
              <a:t>12</a:t>
            </a:fld>
            <a:endParaRPr lang="en-US"/>
          </a:p>
        </p:txBody>
      </p:sp>
    </p:spTree>
    <p:extLst>
      <p:ext uri="{BB962C8B-B14F-4D97-AF65-F5344CB8AC3E}">
        <p14:creationId xmlns:p14="http://schemas.microsoft.com/office/powerpoint/2010/main" val="1161180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93918A-9B6E-4592-9693-A4892D2FFF72}" type="slidenum">
              <a:rPr lang="en-US" smtClean="0"/>
              <a:pPr/>
              <a:t>14</a:t>
            </a:fld>
            <a:endParaRPr lang="en-US"/>
          </a:p>
        </p:txBody>
      </p:sp>
    </p:spTree>
    <p:extLst>
      <p:ext uri="{BB962C8B-B14F-4D97-AF65-F5344CB8AC3E}">
        <p14:creationId xmlns:p14="http://schemas.microsoft.com/office/powerpoint/2010/main" val="2606426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93918A-9B6E-4592-9693-A4892D2FFF72}" type="slidenum">
              <a:rPr lang="en-US" smtClean="0"/>
              <a:pPr/>
              <a:t>22</a:t>
            </a:fld>
            <a:endParaRPr lang="en-US"/>
          </a:p>
        </p:txBody>
      </p:sp>
    </p:spTree>
    <p:extLst>
      <p:ext uri="{BB962C8B-B14F-4D97-AF65-F5344CB8AC3E}">
        <p14:creationId xmlns:p14="http://schemas.microsoft.com/office/powerpoint/2010/main" val="3674904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93918A-9B6E-4592-9693-A4892D2FFF72}" type="slidenum">
              <a:rPr lang="en-US" smtClean="0"/>
              <a:pPr/>
              <a:t>23</a:t>
            </a:fld>
            <a:endParaRPr lang="en-US" dirty="0"/>
          </a:p>
        </p:txBody>
      </p:sp>
    </p:spTree>
    <p:extLst>
      <p:ext uri="{BB962C8B-B14F-4D97-AF65-F5344CB8AC3E}">
        <p14:creationId xmlns:p14="http://schemas.microsoft.com/office/powerpoint/2010/main" val="1296047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9A93918A-9B6E-4592-9693-A4892D2FFF72}" type="slidenum">
              <a:rPr lang="en-US" smtClean="0"/>
              <a:pPr/>
              <a:t>27</a:t>
            </a:fld>
            <a:endParaRPr lang="en-US"/>
          </a:p>
        </p:txBody>
      </p:sp>
    </p:spTree>
    <p:extLst>
      <p:ext uri="{BB962C8B-B14F-4D97-AF65-F5344CB8AC3E}">
        <p14:creationId xmlns:p14="http://schemas.microsoft.com/office/powerpoint/2010/main" val="1532108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93918A-9B6E-4592-9693-A4892D2FFF72}" type="slidenum">
              <a:rPr lang="en-US" smtClean="0"/>
              <a:pPr/>
              <a:t>30</a:t>
            </a:fld>
            <a:endParaRPr lang="en-US"/>
          </a:p>
        </p:txBody>
      </p:sp>
    </p:spTree>
    <p:extLst>
      <p:ext uri="{BB962C8B-B14F-4D97-AF65-F5344CB8AC3E}">
        <p14:creationId xmlns:p14="http://schemas.microsoft.com/office/powerpoint/2010/main" val="921756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FCBC1E6-86BD-4B79-BFE8-7A4ECE205479}" type="datetimeFigureOut">
              <a:rPr lang="en-US" smtClean="0"/>
              <a:pPr/>
              <a:t>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602FEB-3CAE-4333-979E-288DBB6F26AB}" type="slidenum">
              <a:rPr lang="en-US" smtClean="0"/>
              <a:pPr/>
              <a:t>‹#›</a:t>
            </a:fld>
            <a:endParaRPr lang="en-US"/>
          </a:p>
        </p:txBody>
      </p:sp>
    </p:spTree>
    <p:extLst>
      <p:ext uri="{BB962C8B-B14F-4D97-AF65-F5344CB8AC3E}">
        <p14:creationId xmlns:p14="http://schemas.microsoft.com/office/powerpoint/2010/main" val="3498163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CBC1E6-86BD-4B79-BFE8-7A4ECE205479}" type="datetimeFigureOut">
              <a:rPr lang="en-US" smtClean="0"/>
              <a:pPr/>
              <a:t>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602FEB-3CAE-4333-979E-288DBB6F26AB}" type="slidenum">
              <a:rPr lang="en-US" smtClean="0"/>
              <a:pPr/>
              <a:t>‹#›</a:t>
            </a:fld>
            <a:endParaRPr lang="en-US"/>
          </a:p>
        </p:txBody>
      </p:sp>
    </p:spTree>
    <p:extLst>
      <p:ext uri="{BB962C8B-B14F-4D97-AF65-F5344CB8AC3E}">
        <p14:creationId xmlns:p14="http://schemas.microsoft.com/office/powerpoint/2010/main" val="643335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CBC1E6-86BD-4B79-BFE8-7A4ECE205479}" type="datetimeFigureOut">
              <a:rPr lang="en-US" smtClean="0"/>
              <a:pPr/>
              <a:t>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602FEB-3CAE-4333-979E-288DBB6F26AB}" type="slidenum">
              <a:rPr lang="en-US" smtClean="0"/>
              <a:pPr/>
              <a:t>‹#›</a:t>
            </a:fld>
            <a:endParaRPr lang="en-US"/>
          </a:p>
        </p:txBody>
      </p:sp>
    </p:spTree>
    <p:extLst>
      <p:ext uri="{BB962C8B-B14F-4D97-AF65-F5344CB8AC3E}">
        <p14:creationId xmlns:p14="http://schemas.microsoft.com/office/powerpoint/2010/main" val="2154367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CBC1E6-86BD-4B79-BFE8-7A4ECE205479}" type="datetimeFigureOut">
              <a:rPr lang="en-US" smtClean="0"/>
              <a:pPr/>
              <a:t>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602FEB-3CAE-4333-979E-288DBB6F26AB}" type="slidenum">
              <a:rPr lang="en-US" smtClean="0"/>
              <a:pPr/>
              <a:t>‹#›</a:t>
            </a:fld>
            <a:endParaRPr lang="en-US"/>
          </a:p>
        </p:txBody>
      </p:sp>
    </p:spTree>
    <p:extLst>
      <p:ext uri="{BB962C8B-B14F-4D97-AF65-F5344CB8AC3E}">
        <p14:creationId xmlns:p14="http://schemas.microsoft.com/office/powerpoint/2010/main" val="3353242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CBC1E6-86BD-4B79-BFE8-7A4ECE205479}" type="datetimeFigureOut">
              <a:rPr lang="en-US" smtClean="0"/>
              <a:pPr/>
              <a:t>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602FEB-3CAE-4333-979E-288DBB6F26AB}" type="slidenum">
              <a:rPr lang="en-US" smtClean="0"/>
              <a:pPr/>
              <a:t>‹#›</a:t>
            </a:fld>
            <a:endParaRPr lang="en-US"/>
          </a:p>
        </p:txBody>
      </p:sp>
    </p:spTree>
    <p:extLst>
      <p:ext uri="{BB962C8B-B14F-4D97-AF65-F5344CB8AC3E}">
        <p14:creationId xmlns:p14="http://schemas.microsoft.com/office/powerpoint/2010/main" val="1014376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FCBC1E6-86BD-4B79-BFE8-7A4ECE205479}" type="datetimeFigureOut">
              <a:rPr lang="en-US" smtClean="0"/>
              <a:pPr/>
              <a:t>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602FEB-3CAE-4333-979E-288DBB6F26AB}" type="slidenum">
              <a:rPr lang="en-US" smtClean="0"/>
              <a:pPr/>
              <a:t>‹#›</a:t>
            </a:fld>
            <a:endParaRPr lang="en-US"/>
          </a:p>
        </p:txBody>
      </p:sp>
    </p:spTree>
    <p:extLst>
      <p:ext uri="{BB962C8B-B14F-4D97-AF65-F5344CB8AC3E}">
        <p14:creationId xmlns:p14="http://schemas.microsoft.com/office/powerpoint/2010/main" val="2290369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FCBC1E6-86BD-4B79-BFE8-7A4ECE205479}" type="datetimeFigureOut">
              <a:rPr lang="en-US" smtClean="0"/>
              <a:pPr/>
              <a:t>1/30/2024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602FEB-3CAE-4333-979E-288DBB6F26AB}" type="slidenum">
              <a:rPr lang="en-US" smtClean="0"/>
              <a:pPr/>
              <a:t>‹#›</a:t>
            </a:fld>
            <a:endParaRPr lang="en-US"/>
          </a:p>
        </p:txBody>
      </p:sp>
    </p:spTree>
    <p:extLst>
      <p:ext uri="{BB962C8B-B14F-4D97-AF65-F5344CB8AC3E}">
        <p14:creationId xmlns:p14="http://schemas.microsoft.com/office/powerpoint/2010/main" val="2313363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FCBC1E6-86BD-4B79-BFE8-7A4ECE205479}" type="datetimeFigureOut">
              <a:rPr lang="en-US" smtClean="0"/>
              <a:pPr/>
              <a:t>1/30/2024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602FEB-3CAE-4333-979E-288DBB6F26AB}" type="slidenum">
              <a:rPr lang="en-US" smtClean="0"/>
              <a:pPr/>
              <a:t>‹#›</a:t>
            </a:fld>
            <a:endParaRPr lang="en-US"/>
          </a:p>
        </p:txBody>
      </p:sp>
    </p:spTree>
    <p:extLst>
      <p:ext uri="{BB962C8B-B14F-4D97-AF65-F5344CB8AC3E}">
        <p14:creationId xmlns:p14="http://schemas.microsoft.com/office/powerpoint/2010/main" val="2315662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CBC1E6-86BD-4B79-BFE8-7A4ECE205479}" type="datetimeFigureOut">
              <a:rPr lang="en-US" smtClean="0"/>
              <a:pPr/>
              <a:t>1/30/2024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602FEB-3CAE-4333-979E-288DBB6F26AB}" type="slidenum">
              <a:rPr lang="en-US" smtClean="0"/>
              <a:pPr/>
              <a:t>‹#›</a:t>
            </a:fld>
            <a:endParaRPr lang="en-US"/>
          </a:p>
        </p:txBody>
      </p:sp>
    </p:spTree>
    <p:extLst>
      <p:ext uri="{BB962C8B-B14F-4D97-AF65-F5344CB8AC3E}">
        <p14:creationId xmlns:p14="http://schemas.microsoft.com/office/powerpoint/2010/main" val="2037424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CBC1E6-86BD-4B79-BFE8-7A4ECE205479}" type="datetimeFigureOut">
              <a:rPr lang="en-US" smtClean="0"/>
              <a:pPr/>
              <a:t>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602FEB-3CAE-4333-979E-288DBB6F26AB}" type="slidenum">
              <a:rPr lang="en-US" smtClean="0"/>
              <a:pPr/>
              <a:t>‹#›</a:t>
            </a:fld>
            <a:endParaRPr lang="en-US"/>
          </a:p>
        </p:txBody>
      </p:sp>
    </p:spTree>
    <p:extLst>
      <p:ext uri="{BB962C8B-B14F-4D97-AF65-F5344CB8AC3E}">
        <p14:creationId xmlns:p14="http://schemas.microsoft.com/office/powerpoint/2010/main" val="1821440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CBC1E6-86BD-4B79-BFE8-7A4ECE205479}" type="datetimeFigureOut">
              <a:rPr lang="en-US" smtClean="0"/>
              <a:pPr/>
              <a:t>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602FEB-3CAE-4333-979E-288DBB6F26AB}" type="slidenum">
              <a:rPr lang="en-US" smtClean="0"/>
              <a:pPr/>
              <a:t>‹#›</a:t>
            </a:fld>
            <a:endParaRPr lang="en-US"/>
          </a:p>
        </p:txBody>
      </p:sp>
    </p:spTree>
    <p:extLst>
      <p:ext uri="{BB962C8B-B14F-4D97-AF65-F5344CB8AC3E}">
        <p14:creationId xmlns:p14="http://schemas.microsoft.com/office/powerpoint/2010/main" val="4124545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CBC1E6-86BD-4B79-BFE8-7A4ECE205479}" type="datetimeFigureOut">
              <a:rPr lang="en-US" smtClean="0"/>
              <a:pPr/>
              <a:t>1/30/2024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602FEB-3CAE-4333-979E-288DBB6F26AB}" type="slidenum">
              <a:rPr lang="en-US" smtClean="0"/>
              <a:pPr/>
              <a:t>‹#›</a:t>
            </a:fld>
            <a:endParaRPr lang="en-US"/>
          </a:p>
        </p:txBody>
      </p:sp>
    </p:spTree>
    <p:extLst>
      <p:ext uri="{BB962C8B-B14F-4D97-AF65-F5344CB8AC3E}">
        <p14:creationId xmlns:p14="http://schemas.microsoft.com/office/powerpoint/2010/main" val="146427616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hyperlink" Target="https://www.pinterest.com/pin/647181408924574000/" TargetMode="External"/><Relationship Id="rId3" Type="http://schemas.openxmlformats.org/officeDocument/2006/relationships/hyperlink" Target="https://www.epa.gov/enforcement/volkswagen-clean-air-act-civil-settlement" TargetMode="External"/><Relationship Id="rId7" Type="http://schemas.openxmlformats.org/officeDocument/2006/relationships/hyperlink" Target="https://www.npr.org/sections/thetwoway/2012/02/06/146490064/remembering-roger-boisjoly-he-tried-to-stop-shuttle"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en.wikipedia.org/wiki/Rogers_Commission_Report" TargetMode="External"/><Relationship Id="rId11" Type="http://schemas.openxmlformats.org/officeDocument/2006/relationships/hyperlink" Target="http://www.dailynews.com/" TargetMode="External"/><Relationship Id="rId5" Type="http://schemas.openxmlformats.org/officeDocument/2006/relationships/hyperlink" Target="https://www.engineering.com/Library/.../85/.../Five-Biggest-Engineering-Disasters.asp" TargetMode="External"/><Relationship Id="rId10" Type="http://schemas.openxmlformats.org/officeDocument/2006/relationships/hyperlink" Target="https://www.gossiplankanews.com/" TargetMode="External"/><Relationship Id="rId4" Type="http://schemas.openxmlformats.org/officeDocument/2006/relationships/hyperlink" Target="https://ethics.csc.ncsu.edu/risks/safety/killer_robot/killer_intro.html" TargetMode="External"/><Relationship Id="rId9" Type="http://schemas.openxmlformats.org/officeDocument/2006/relationships/hyperlink" Target="https://en.wikipedia.org/wiki/rms"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0040" y="411480"/>
            <a:ext cx="11277600" cy="3098483"/>
          </a:xfrm>
        </p:spPr>
        <p:txBody>
          <a:bodyPr>
            <a:normAutofit/>
          </a:bodyPr>
          <a:lstStyle/>
          <a:p>
            <a:r>
              <a:rPr lang="en-US" sz="5200" b="1" dirty="0">
                <a:solidFill>
                  <a:schemeClr val="accent6">
                    <a:lumMod val="75000"/>
                  </a:schemeClr>
                </a:solidFill>
                <a:latin typeface="Arial Rounded MT Bold" panose="020F0704030504030204" pitchFamily="34" charset="0"/>
              </a:rPr>
              <a:t>PROFESSIONAL ETHICS CE 3142</a:t>
            </a:r>
            <a:br>
              <a:rPr lang="en-US" sz="5200" b="1" dirty="0">
                <a:solidFill>
                  <a:schemeClr val="accent6">
                    <a:lumMod val="75000"/>
                  </a:schemeClr>
                </a:solidFill>
                <a:latin typeface="Arial Rounded MT Bold" panose="020F0704030504030204" pitchFamily="34" charset="0"/>
              </a:rPr>
            </a:br>
            <a:br>
              <a:rPr lang="en-US" sz="5400" b="1" dirty="0">
                <a:solidFill>
                  <a:schemeClr val="accent6">
                    <a:lumMod val="75000"/>
                  </a:schemeClr>
                </a:solidFill>
                <a:latin typeface="Arial Rounded MT Bold" panose="020F0704030504030204" pitchFamily="34" charset="0"/>
              </a:rPr>
            </a:br>
            <a:br>
              <a:rPr lang="en-US" sz="5400" b="1" dirty="0">
                <a:solidFill>
                  <a:schemeClr val="accent6">
                    <a:lumMod val="75000"/>
                  </a:schemeClr>
                </a:solidFill>
                <a:latin typeface="Arial Rounded MT Bold" panose="020F0704030504030204" pitchFamily="34" charset="0"/>
              </a:rPr>
            </a:br>
            <a:r>
              <a:rPr lang="en-US" sz="5400" b="1" dirty="0">
                <a:solidFill>
                  <a:schemeClr val="accent6">
                    <a:lumMod val="75000"/>
                  </a:schemeClr>
                </a:solidFill>
                <a:latin typeface="Arial Rounded MT Bold" panose="020F0704030504030204" pitchFamily="34" charset="0"/>
              </a:rPr>
              <a:t>CASE STUDIES - A</a:t>
            </a:r>
            <a:endParaRPr lang="en-US" b="1" dirty="0">
              <a:latin typeface="Arial Rounded MT Bold" panose="020F0704030504030204" pitchFamily="34" charset="0"/>
            </a:endParaRPr>
          </a:p>
        </p:txBody>
      </p:sp>
      <p:sp>
        <p:nvSpPr>
          <p:cNvPr id="3" name="Subtitle 2"/>
          <p:cNvSpPr>
            <a:spLocks noGrp="1"/>
          </p:cNvSpPr>
          <p:nvPr>
            <p:ph type="subTitle" idx="1"/>
          </p:nvPr>
        </p:nvSpPr>
        <p:spPr>
          <a:xfrm>
            <a:off x="1019694" y="4424998"/>
            <a:ext cx="9703723" cy="2250122"/>
          </a:xfrm>
        </p:spPr>
        <p:txBody>
          <a:bodyPr>
            <a:normAutofit fontScale="25000" lnSpcReduction="20000"/>
          </a:bodyPr>
          <a:lstStyle/>
          <a:p>
            <a:r>
              <a:rPr lang="en-US" sz="12000" b="1" dirty="0"/>
              <a:t>Faculty of Engineering, </a:t>
            </a:r>
          </a:p>
          <a:p>
            <a:r>
              <a:rPr lang="en-US" sz="12000" b="1" dirty="0"/>
              <a:t>The General Sir John Kotelawala </a:t>
            </a:r>
            <a:r>
              <a:rPr lang="en-US" sz="12000" b="1" dirty="0" err="1"/>
              <a:t>Defence</a:t>
            </a:r>
            <a:r>
              <a:rPr lang="en-US" sz="12000" b="1" dirty="0"/>
              <a:t> University </a:t>
            </a:r>
          </a:p>
          <a:p>
            <a:pPr>
              <a:defRPr/>
            </a:pPr>
            <a:endParaRPr lang="en-US" sz="12000" b="1" dirty="0"/>
          </a:p>
          <a:p>
            <a:endParaRPr lang="en-US" sz="12000" b="1" dirty="0"/>
          </a:p>
          <a:p>
            <a:pPr>
              <a:defRPr/>
            </a:pPr>
            <a:r>
              <a:rPr lang="en-US" sz="12000" b="1" dirty="0"/>
              <a:t>15</a:t>
            </a:r>
            <a:r>
              <a:rPr lang="en-US" sz="12000" b="1" baseline="30000" dirty="0"/>
              <a:t>th</a:t>
            </a:r>
            <a:r>
              <a:rPr lang="en-US" sz="12000" b="1" dirty="0"/>
              <a:t> February 2023</a:t>
            </a:r>
          </a:p>
          <a:p>
            <a:endParaRPr lang="en-US" dirty="0"/>
          </a:p>
        </p:txBody>
      </p:sp>
    </p:spTree>
    <p:extLst>
      <p:ext uri="{BB962C8B-B14F-4D97-AF65-F5344CB8AC3E}">
        <p14:creationId xmlns:p14="http://schemas.microsoft.com/office/powerpoint/2010/main" val="3257083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720" y="197485"/>
            <a:ext cx="10515600" cy="457835"/>
          </a:xfrm>
        </p:spPr>
        <p:txBody>
          <a:bodyPr>
            <a:normAutofit fontScale="90000"/>
          </a:bodyPr>
          <a:lstStyle/>
          <a:p>
            <a:pPr algn="ctr"/>
            <a:r>
              <a:rPr lang="en-US" b="1" dirty="0" err="1">
                <a:solidFill>
                  <a:srgbClr val="CC0099"/>
                </a:solidFill>
              </a:rPr>
              <a:t>Wellawatte</a:t>
            </a:r>
            <a:r>
              <a:rPr lang="en-US" b="1" dirty="0">
                <a:solidFill>
                  <a:srgbClr val="CC0099"/>
                </a:solidFill>
              </a:rPr>
              <a:t> building collapse</a:t>
            </a:r>
            <a:endParaRPr lang="en-US" dirty="0"/>
          </a:p>
        </p:txBody>
      </p:sp>
      <p:pic>
        <p:nvPicPr>
          <p:cNvPr id="4" name="Content Placeholder 3"/>
          <p:cNvPicPr>
            <a:picLocks noGrp="1" noChangeAspect="1"/>
          </p:cNvPicPr>
          <p:nvPr>
            <p:ph idx="1"/>
          </p:nvPr>
        </p:nvPicPr>
        <p:blipFill>
          <a:blip r:embed="rId2"/>
          <a:stretch>
            <a:fillRect/>
          </a:stretch>
        </p:blipFill>
        <p:spPr>
          <a:xfrm>
            <a:off x="106680" y="865505"/>
            <a:ext cx="6370319" cy="4351338"/>
          </a:xfrm>
          <a:prstGeom prst="rect">
            <a:avLst/>
          </a:prstGeom>
        </p:spPr>
      </p:pic>
      <p:pic>
        <p:nvPicPr>
          <p:cNvPr id="5" name="Picture 2" descr="https://www.newsfirst.lk/wp-content/uploads/2017/05/18486321_1528411973885722_2191787503846773079_n-768x43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840" y="3401550"/>
            <a:ext cx="5852159" cy="3470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124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931025"/>
          </a:xfrm>
        </p:spPr>
        <p:txBody>
          <a:bodyPr/>
          <a:lstStyle/>
          <a:p>
            <a:r>
              <a:rPr lang="en-US" dirty="0"/>
              <a:t>KANDY HOUSE COLLAPSE</a:t>
            </a:r>
          </a:p>
        </p:txBody>
      </p:sp>
      <p:sp>
        <p:nvSpPr>
          <p:cNvPr id="3" name="Content Placeholder 2"/>
          <p:cNvSpPr>
            <a:spLocks noGrp="1"/>
          </p:cNvSpPr>
          <p:nvPr>
            <p:ph idx="1"/>
          </p:nvPr>
        </p:nvSpPr>
        <p:spPr>
          <a:xfrm>
            <a:off x="928255" y="1060854"/>
            <a:ext cx="10515600" cy="5589328"/>
          </a:xfrm>
        </p:spPr>
        <p:txBody>
          <a:bodyPr>
            <a:normAutofit/>
          </a:bodyPr>
          <a:lstStyle/>
          <a:p>
            <a:r>
              <a:rPr lang="en-US" dirty="0"/>
              <a:t>Three persons including a two month old infant died when a multi-storied building in </a:t>
            </a:r>
            <a:r>
              <a:rPr lang="en-US" dirty="0" err="1"/>
              <a:t>Buwelikada</a:t>
            </a:r>
            <a:r>
              <a:rPr lang="en-US" dirty="0"/>
              <a:t>, Kandy caved-in and collapsed on a hotel located down below.</a:t>
            </a:r>
          </a:p>
          <a:p>
            <a:r>
              <a:rPr lang="en-US" dirty="0"/>
              <a:t>The multi-storied </a:t>
            </a:r>
            <a:r>
              <a:rPr lang="en-US" dirty="0">
                <a:solidFill>
                  <a:srgbClr val="FF0000"/>
                </a:solidFill>
              </a:rPr>
              <a:t>building had been constructed at an extremely steep slope and when it collapsed, its debris had fallen upon two buildings that were </a:t>
            </a:r>
            <a:r>
              <a:rPr lang="en-US" dirty="0"/>
              <a:t>located below this said building.</a:t>
            </a:r>
          </a:p>
          <a:p>
            <a:r>
              <a:rPr lang="en-US" dirty="0"/>
              <a:t>Approval had been given only to construct four stories but a fifth floor had been added illegally. </a:t>
            </a:r>
          </a:p>
          <a:p>
            <a:r>
              <a:rPr lang="en-US" dirty="0"/>
              <a:t>The NBRO pointed out that there were several water passages in the area where the house was built, and this house was built obstructing a waste water passage: this could have weakened the foundation of the house.</a:t>
            </a:r>
          </a:p>
          <a:p>
            <a:endParaRPr lang="en-US" dirty="0"/>
          </a:p>
        </p:txBody>
      </p:sp>
    </p:spTree>
    <p:extLst>
      <p:ext uri="{BB962C8B-B14F-4D97-AF65-F5344CB8AC3E}">
        <p14:creationId xmlns:p14="http://schemas.microsoft.com/office/powerpoint/2010/main" val="720968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047404"/>
          </a:xfrm>
        </p:spPr>
        <p:txBody>
          <a:bodyPr/>
          <a:lstStyle/>
          <a:p>
            <a:r>
              <a:rPr lang="en-US" dirty="0"/>
              <a:t>KANDY HOUSE COLLAPSE</a:t>
            </a:r>
          </a:p>
        </p:txBody>
      </p:sp>
      <p:sp>
        <p:nvSpPr>
          <p:cNvPr id="3" name="Content Placeholder 2"/>
          <p:cNvSpPr>
            <a:spLocks noGrp="1"/>
          </p:cNvSpPr>
          <p:nvPr>
            <p:ph idx="1"/>
          </p:nvPr>
        </p:nvSpPr>
        <p:spPr>
          <a:xfrm>
            <a:off x="838200" y="1047405"/>
            <a:ext cx="10515600" cy="5685905"/>
          </a:xfrm>
        </p:spPr>
        <p:txBody>
          <a:bodyPr>
            <a:normAutofit/>
          </a:bodyPr>
          <a:lstStyle/>
          <a:p>
            <a:r>
              <a:rPr lang="en-US" dirty="0"/>
              <a:t>The Kandy District geologist for the NBRO that the house was not built on stable land, and that </a:t>
            </a:r>
            <a:r>
              <a:rPr lang="en-US" i="1" dirty="0">
                <a:solidFill>
                  <a:srgbClr val="C00000"/>
                </a:solidFill>
              </a:rPr>
              <a:t>“the constructors have not used the concrete and steel bars properly” </a:t>
            </a:r>
            <a:r>
              <a:rPr lang="en-US" dirty="0"/>
              <a:t>??. He also said that the construction of the house was not suited for the land it was built on, adding that “</a:t>
            </a:r>
            <a:r>
              <a:rPr lang="en-US" i="1" dirty="0">
                <a:solidFill>
                  <a:srgbClr val="C00000"/>
                </a:solidFill>
              </a:rPr>
              <a:t>they should have researched these factors before the construction.” </a:t>
            </a:r>
          </a:p>
          <a:p>
            <a:r>
              <a:rPr lang="en-US" dirty="0"/>
              <a:t>The Construction Industry Development Authority (CIDA) found that failure in </a:t>
            </a:r>
            <a:r>
              <a:rPr lang="en-US" b="1" dirty="0">
                <a:solidFill>
                  <a:srgbClr val="FF0000"/>
                </a:solidFill>
              </a:rPr>
              <a:t>integrity,</a:t>
            </a:r>
            <a:r>
              <a:rPr lang="en-US" dirty="0"/>
              <a:t> </a:t>
            </a:r>
            <a:r>
              <a:rPr lang="en-US" b="1" dirty="0">
                <a:solidFill>
                  <a:srgbClr val="0000CC"/>
                </a:solidFill>
              </a:rPr>
              <a:t>official due diligence </a:t>
            </a:r>
            <a:r>
              <a:rPr lang="en-US" dirty="0"/>
              <a:t>and </a:t>
            </a:r>
            <a:r>
              <a:rPr lang="en-US" b="1" dirty="0">
                <a:solidFill>
                  <a:srgbClr val="CC0099"/>
                </a:solidFill>
              </a:rPr>
              <a:t>building standards </a:t>
            </a:r>
            <a:r>
              <a:rPr lang="en-US" dirty="0"/>
              <a:t>were the main contributors to the disaster</a:t>
            </a:r>
          </a:p>
        </p:txBody>
      </p:sp>
    </p:spTree>
    <p:extLst>
      <p:ext uri="{BB962C8B-B14F-4D97-AF65-F5344CB8AC3E}">
        <p14:creationId xmlns:p14="http://schemas.microsoft.com/office/powerpoint/2010/main" val="3935129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621"/>
            <a:ext cx="10515600" cy="1064664"/>
          </a:xfrm>
        </p:spPr>
        <p:txBody>
          <a:bodyPr/>
          <a:lstStyle/>
          <a:p>
            <a:r>
              <a:rPr lang="en-US" b="1" dirty="0">
                <a:solidFill>
                  <a:srgbClr val="009900"/>
                </a:solidFill>
              </a:rPr>
              <a:t>KANDY HOUSE COLLAPSE</a:t>
            </a:r>
          </a:p>
        </p:txBody>
      </p:sp>
      <p:sp>
        <p:nvSpPr>
          <p:cNvPr id="3" name="Content Placeholder 2"/>
          <p:cNvSpPr>
            <a:spLocks noGrp="1"/>
          </p:cNvSpPr>
          <p:nvPr>
            <p:ph idx="1"/>
          </p:nvPr>
        </p:nvSpPr>
        <p:spPr>
          <a:xfrm>
            <a:off x="838200" y="1230284"/>
            <a:ext cx="10515600" cy="5469773"/>
          </a:xfrm>
        </p:spPr>
        <p:txBody>
          <a:bodyPr>
            <a:normAutofit lnSpcReduction="10000"/>
          </a:bodyPr>
          <a:lstStyle/>
          <a:p>
            <a:pPr marL="0" indent="0">
              <a:buNone/>
            </a:pPr>
            <a:r>
              <a:rPr lang="en-US" b="1" dirty="0">
                <a:solidFill>
                  <a:srgbClr val="7030A0"/>
                </a:solidFill>
              </a:rPr>
              <a:t>CIDA highlighted the following issues :</a:t>
            </a:r>
          </a:p>
          <a:p>
            <a:r>
              <a:rPr lang="en-US" dirty="0"/>
              <a:t>The original design was for two </a:t>
            </a:r>
            <a:r>
              <a:rPr lang="en-US" dirty="0" err="1"/>
              <a:t>storeys</a:t>
            </a:r>
            <a:r>
              <a:rPr lang="en-US" dirty="0"/>
              <a:t>, including a basement, and the foundation was designed accordingly</a:t>
            </a:r>
          </a:p>
          <a:p>
            <a:r>
              <a:rPr lang="en-US" dirty="0"/>
              <a:t>The addition of three more levels had been done without Kandy Municipal Council approval</a:t>
            </a:r>
          </a:p>
          <a:p>
            <a:r>
              <a:rPr lang="en-US" dirty="0"/>
              <a:t>The building was built on sandy soil having subterranean waterways</a:t>
            </a:r>
          </a:p>
          <a:p>
            <a:r>
              <a:rPr lang="en-US" dirty="0"/>
              <a:t>The design was inadequate to the extra loads imposed</a:t>
            </a:r>
          </a:p>
          <a:p>
            <a:r>
              <a:rPr lang="en-US" dirty="0"/>
              <a:t>The construction company was not registered with CIDA</a:t>
            </a:r>
          </a:p>
          <a:p>
            <a:r>
              <a:rPr lang="en-US" dirty="0"/>
              <a:t>Official monitoring of construction, including site inspections was lacking</a:t>
            </a:r>
          </a:p>
          <a:p>
            <a:r>
              <a:rPr lang="en-US" b="1" dirty="0">
                <a:solidFill>
                  <a:srgbClr val="7030A0"/>
                </a:solidFill>
              </a:rPr>
              <a:t>The need for all clients, builders, consultants and contractors to adopt ethical practices </a:t>
            </a:r>
          </a:p>
          <a:p>
            <a:endParaRPr lang="en-US" dirty="0"/>
          </a:p>
          <a:p>
            <a:endParaRPr lang="en-US" dirty="0"/>
          </a:p>
        </p:txBody>
      </p:sp>
    </p:spTree>
    <p:extLst>
      <p:ext uri="{BB962C8B-B14F-4D97-AF65-F5344CB8AC3E}">
        <p14:creationId xmlns:p14="http://schemas.microsoft.com/office/powerpoint/2010/main" val="358635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1000"/>
                                        <p:tgtEl>
                                          <p:spTgt spid="3">
                                            <p:txEl>
                                              <p:pRg st="7" end="7"/>
                                            </p:txEl>
                                          </p:spTgt>
                                        </p:tgtEl>
                                      </p:cBhvr>
                                    </p:animEffect>
                                    <p:anim calcmode="lin" valueType="num">
                                      <p:cBhvr>
                                        <p:cTn id="4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885"/>
            <a:ext cx="10515600" cy="931894"/>
          </a:xfrm>
        </p:spPr>
        <p:txBody>
          <a:bodyPr/>
          <a:lstStyle/>
          <a:p>
            <a:r>
              <a:rPr lang="en-US" b="1" dirty="0">
                <a:solidFill>
                  <a:srgbClr val="009900"/>
                </a:solidFill>
              </a:rPr>
              <a:t>KANDY HOUSE COLLAPSE</a:t>
            </a:r>
            <a:endParaRPr lang="en-US" dirty="0"/>
          </a:p>
        </p:txBody>
      </p:sp>
      <p:sp>
        <p:nvSpPr>
          <p:cNvPr id="3" name="Content Placeholder 2"/>
          <p:cNvSpPr>
            <a:spLocks noGrp="1"/>
          </p:cNvSpPr>
          <p:nvPr>
            <p:ph idx="1"/>
          </p:nvPr>
        </p:nvSpPr>
        <p:spPr>
          <a:xfrm>
            <a:off x="615142" y="1231153"/>
            <a:ext cx="10871662" cy="5146184"/>
          </a:xfrm>
        </p:spPr>
        <p:txBody>
          <a:bodyPr/>
          <a:lstStyle/>
          <a:p>
            <a:endParaRPr lang="en-US" dirty="0"/>
          </a:p>
          <a:p>
            <a:endParaRPr lang="en-US" dirty="0"/>
          </a:p>
        </p:txBody>
      </p:sp>
      <p:pic>
        <p:nvPicPr>
          <p:cNvPr id="6" name="Picture 5"/>
          <p:cNvPicPr>
            <a:picLocks noChangeAspect="1"/>
          </p:cNvPicPr>
          <p:nvPr/>
        </p:nvPicPr>
        <p:blipFill>
          <a:blip r:embed="rId3"/>
          <a:stretch>
            <a:fillRect/>
          </a:stretch>
        </p:blipFill>
        <p:spPr>
          <a:xfrm>
            <a:off x="235034" y="1030779"/>
            <a:ext cx="5148141" cy="4372494"/>
          </a:xfrm>
          <a:prstGeom prst="rect">
            <a:avLst/>
          </a:prstGeom>
        </p:spPr>
      </p:pic>
      <p:pic>
        <p:nvPicPr>
          <p:cNvPr id="7" name="Picture 6"/>
          <p:cNvPicPr>
            <a:picLocks noChangeAspect="1"/>
          </p:cNvPicPr>
          <p:nvPr/>
        </p:nvPicPr>
        <p:blipFill>
          <a:blip r:embed="rId4"/>
          <a:stretch>
            <a:fillRect/>
          </a:stretch>
        </p:blipFill>
        <p:spPr>
          <a:xfrm>
            <a:off x="5986341" y="1030779"/>
            <a:ext cx="5590517" cy="4372494"/>
          </a:xfrm>
          <a:prstGeom prst="rect">
            <a:avLst/>
          </a:prstGeom>
        </p:spPr>
      </p:pic>
      <p:sp>
        <p:nvSpPr>
          <p:cNvPr id="10" name="TextBox 9"/>
          <p:cNvSpPr txBox="1"/>
          <p:nvPr/>
        </p:nvSpPr>
        <p:spPr>
          <a:xfrm>
            <a:off x="2410899" y="5692122"/>
            <a:ext cx="1946356" cy="461665"/>
          </a:xfrm>
          <a:prstGeom prst="rect">
            <a:avLst/>
          </a:prstGeom>
          <a:noFill/>
        </p:spPr>
        <p:txBody>
          <a:bodyPr wrap="square" rtlCol="0">
            <a:spAutoFit/>
          </a:bodyPr>
          <a:lstStyle/>
          <a:p>
            <a:r>
              <a:rPr lang="en-US" sz="2400" dirty="0"/>
              <a:t>Before</a:t>
            </a:r>
          </a:p>
        </p:txBody>
      </p:sp>
      <p:sp>
        <p:nvSpPr>
          <p:cNvPr id="11" name="TextBox 10"/>
          <p:cNvSpPr txBox="1"/>
          <p:nvPr/>
        </p:nvSpPr>
        <p:spPr>
          <a:xfrm>
            <a:off x="8099368" y="5603647"/>
            <a:ext cx="1946356" cy="461665"/>
          </a:xfrm>
          <a:prstGeom prst="rect">
            <a:avLst/>
          </a:prstGeom>
          <a:noFill/>
        </p:spPr>
        <p:txBody>
          <a:bodyPr wrap="square" rtlCol="0">
            <a:spAutoFit/>
          </a:bodyPr>
          <a:lstStyle/>
          <a:p>
            <a:r>
              <a:rPr lang="en-US" sz="2400" dirty="0"/>
              <a:t>After</a:t>
            </a:r>
          </a:p>
        </p:txBody>
      </p:sp>
    </p:spTree>
    <p:extLst>
      <p:ext uri="{BB962C8B-B14F-4D97-AF65-F5344CB8AC3E}">
        <p14:creationId xmlns:p14="http://schemas.microsoft.com/office/powerpoint/2010/main" val="1659783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221" y="365125"/>
            <a:ext cx="11373853" cy="1325563"/>
          </a:xfrm>
        </p:spPr>
        <p:txBody>
          <a:bodyPr>
            <a:normAutofit/>
          </a:bodyPr>
          <a:lstStyle/>
          <a:p>
            <a:pPr algn="ctr"/>
            <a:r>
              <a:rPr lang="en-US" b="1" dirty="0">
                <a:solidFill>
                  <a:srgbClr val="0070C0"/>
                </a:solidFill>
              </a:rPr>
              <a:t>VOLKSWAGEN – ENVIRONMENTAL VIOLATION</a:t>
            </a:r>
            <a:endParaRPr lang="en-US" dirty="0"/>
          </a:p>
        </p:txBody>
      </p:sp>
      <p:pic>
        <p:nvPicPr>
          <p:cNvPr id="4" name="Picture 2" descr="VW badge on US fla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58189" y="2005263"/>
            <a:ext cx="7459579" cy="39142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440" y="1"/>
            <a:ext cx="10515600" cy="853440"/>
          </a:xfrm>
        </p:spPr>
        <p:txBody>
          <a:bodyPr>
            <a:normAutofit/>
          </a:bodyPr>
          <a:lstStyle/>
          <a:p>
            <a:r>
              <a:rPr lang="en-US" b="1" dirty="0">
                <a:solidFill>
                  <a:srgbClr val="0070C0"/>
                </a:solidFill>
              </a:rPr>
              <a:t>Volkswagen – Environmental Violation</a:t>
            </a:r>
          </a:p>
        </p:txBody>
      </p:sp>
      <p:sp>
        <p:nvSpPr>
          <p:cNvPr id="3" name="Content Placeholder 2"/>
          <p:cNvSpPr>
            <a:spLocks noGrp="1"/>
          </p:cNvSpPr>
          <p:nvPr>
            <p:ph idx="1"/>
          </p:nvPr>
        </p:nvSpPr>
        <p:spPr>
          <a:xfrm>
            <a:off x="624840" y="895984"/>
            <a:ext cx="11155680" cy="5809615"/>
          </a:xfrm>
        </p:spPr>
        <p:txBody>
          <a:bodyPr>
            <a:normAutofit/>
          </a:bodyPr>
          <a:lstStyle/>
          <a:p>
            <a:pPr lvl="1" algn="just"/>
            <a:r>
              <a:rPr lang="en-US" sz="3200" dirty="0"/>
              <a:t>The US Environmental Protection Agency initiated a civil enforcement case against the Volkswagen Group, comprising VW, Audi and Porsche on allegations that Volkswagen violated the Clean Air Act by the sale of approximately 590,000 model year 2009 to 2016 diesel motor vehicles equipped with “defeat devices" in the form of computer software designed to cheat on federal emissions tests. The major excess pollutant at issue were oxides of nitrogen (</a:t>
            </a:r>
            <a:r>
              <a:rPr lang="en-US" sz="3200" dirty="0" err="1"/>
              <a:t>NO</a:t>
            </a:r>
            <a:r>
              <a:rPr lang="en-US" sz="3200" baseline="-25000" dirty="0" err="1"/>
              <a:t>x</a:t>
            </a:r>
            <a:r>
              <a:rPr lang="en-US" sz="3200" dirty="0"/>
              <a:t>), which are a serious health concern.</a:t>
            </a:r>
          </a:p>
          <a:p>
            <a:endParaRPr lang="en-US" dirty="0"/>
          </a:p>
        </p:txBody>
      </p:sp>
    </p:spTree>
    <p:extLst>
      <p:ext uri="{BB962C8B-B14F-4D97-AF65-F5344CB8AC3E}">
        <p14:creationId xmlns:p14="http://schemas.microsoft.com/office/powerpoint/2010/main" val="572056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920" y="151765"/>
            <a:ext cx="10515600" cy="762635"/>
          </a:xfrm>
        </p:spPr>
        <p:txBody>
          <a:bodyPr>
            <a:normAutofit/>
          </a:bodyPr>
          <a:lstStyle/>
          <a:p>
            <a:r>
              <a:rPr lang="en-US" b="1" dirty="0">
                <a:solidFill>
                  <a:srgbClr val="0070C0"/>
                </a:solidFill>
              </a:rPr>
              <a:t>Volkswagen – Environmental Violation</a:t>
            </a:r>
            <a:endParaRPr lang="en-US" dirty="0"/>
          </a:p>
        </p:txBody>
      </p:sp>
      <p:sp>
        <p:nvSpPr>
          <p:cNvPr id="3" name="Content Placeholder 2"/>
          <p:cNvSpPr>
            <a:spLocks noGrp="1"/>
          </p:cNvSpPr>
          <p:nvPr>
            <p:ph idx="1"/>
          </p:nvPr>
        </p:nvSpPr>
        <p:spPr>
          <a:xfrm>
            <a:off x="914400" y="972184"/>
            <a:ext cx="10515600" cy="4895215"/>
          </a:xfrm>
        </p:spPr>
        <p:txBody>
          <a:bodyPr>
            <a:normAutofit lnSpcReduction="10000"/>
          </a:bodyPr>
          <a:lstStyle/>
          <a:p>
            <a:r>
              <a:rPr lang="en-US" dirty="0"/>
              <a:t>Volkswagen, Audi, and Porsche installed software on certain diesel vehicles that is designed to detect when the vehicle is undergoing emissions testing and turns full emissions controls on only during the test. The effectiveness of emissions control devices is reduced during all normal driving. This results in cars that meet emissions standards in the laboratory or testing station, but during normal operation, emit nitrogen oxides at levels up to 40 times the standard. This software is a "defeat device" that is prohibited under the Clean Air Act.</a:t>
            </a:r>
          </a:p>
          <a:p>
            <a:endParaRPr lang="en-US" dirty="0"/>
          </a:p>
          <a:p>
            <a:r>
              <a:rPr lang="en-US" dirty="0"/>
              <a:t>.Volkswagen has paid for the alleged civil violations of the Clean Air Act. settlements totaling more than $15.2 billion and government fines of $4.3 billion</a:t>
            </a:r>
          </a:p>
        </p:txBody>
      </p:sp>
    </p:spTree>
    <p:extLst>
      <p:ext uri="{BB962C8B-B14F-4D97-AF65-F5344CB8AC3E}">
        <p14:creationId xmlns:p14="http://schemas.microsoft.com/office/powerpoint/2010/main" val="3486453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720" y="1"/>
            <a:ext cx="10515600" cy="777239"/>
          </a:xfrm>
        </p:spPr>
        <p:txBody>
          <a:bodyPr>
            <a:normAutofit/>
          </a:bodyPr>
          <a:lstStyle/>
          <a:p>
            <a:r>
              <a:rPr lang="en-US" b="1" dirty="0">
                <a:solidFill>
                  <a:srgbClr val="0070C0"/>
                </a:solidFill>
              </a:rPr>
              <a:t>Volkswagen – Environmental Violation</a:t>
            </a:r>
            <a:endParaRPr lang="en-US" dirty="0"/>
          </a:p>
        </p:txBody>
      </p:sp>
      <p:sp>
        <p:nvSpPr>
          <p:cNvPr id="3" name="Content Placeholder 2"/>
          <p:cNvSpPr>
            <a:spLocks noGrp="1"/>
          </p:cNvSpPr>
          <p:nvPr>
            <p:ph idx="1"/>
          </p:nvPr>
        </p:nvSpPr>
        <p:spPr>
          <a:xfrm>
            <a:off x="838200" y="731520"/>
            <a:ext cx="10515600" cy="5989320"/>
          </a:xfrm>
        </p:spPr>
        <p:txBody>
          <a:bodyPr>
            <a:normAutofit fontScale="92500" lnSpcReduction="10000"/>
          </a:bodyPr>
          <a:lstStyle/>
          <a:p>
            <a:r>
              <a:rPr lang="en-US" b="1" dirty="0"/>
              <a:t>Health Effects of </a:t>
            </a:r>
            <a:r>
              <a:rPr lang="en-US" b="1" dirty="0" err="1"/>
              <a:t>NOx</a:t>
            </a:r>
            <a:r>
              <a:rPr lang="en-US" b="1" dirty="0"/>
              <a:t> Pollution</a:t>
            </a:r>
          </a:p>
          <a:p>
            <a:r>
              <a:rPr lang="en-US" sz="2600" dirty="0" err="1"/>
              <a:t>NOx</a:t>
            </a:r>
            <a:r>
              <a:rPr lang="en-US" sz="2600" dirty="0"/>
              <a:t> is a serious health concern, according to the EPA. Such pollution contributes to the creation of harmful smog and soot. Exposure to smog or soot is linked to multiple respiratory and cardiovascular-related health problems, as well as premature death.</a:t>
            </a:r>
          </a:p>
          <a:p>
            <a:r>
              <a:rPr lang="en-US" sz="2600" dirty="0" err="1"/>
              <a:t>NOx</a:t>
            </a:r>
            <a:r>
              <a:rPr lang="en-US" sz="2600" dirty="0"/>
              <a:t> emissions form nitrogen dioxide, which can intensify respiratory diseases such as asthma. Nitrogen dioxide may also contribute to the development of asthma in children</a:t>
            </a:r>
            <a:r>
              <a:rPr lang="en-US" dirty="0"/>
              <a:t>.</a:t>
            </a:r>
          </a:p>
          <a:p>
            <a:endParaRPr lang="en-US" dirty="0"/>
          </a:p>
          <a:p>
            <a:r>
              <a:rPr lang="en-US" sz="2500" b="1" dirty="0"/>
              <a:t>Those at particular risk of health reactions</a:t>
            </a:r>
          </a:p>
          <a:p>
            <a:pPr marL="0" indent="0">
              <a:buNone/>
            </a:pPr>
            <a:r>
              <a:rPr lang="en-US" sz="2500" b="1" dirty="0"/>
              <a:t> connected to smog or soot exposure include</a:t>
            </a:r>
            <a:r>
              <a:rPr lang="en-US" b="1" dirty="0"/>
              <a:t>:</a:t>
            </a:r>
          </a:p>
          <a:p>
            <a:r>
              <a:rPr lang="en-US" dirty="0"/>
              <a:t>Children</a:t>
            </a:r>
          </a:p>
          <a:p>
            <a:r>
              <a:rPr lang="en-US" dirty="0"/>
              <a:t>Older adults</a:t>
            </a:r>
          </a:p>
          <a:p>
            <a:r>
              <a:rPr lang="en-US" dirty="0"/>
              <a:t>Anyone who is active or works outdoors</a:t>
            </a:r>
          </a:p>
          <a:p>
            <a:r>
              <a:rPr lang="en-US" dirty="0"/>
              <a:t>Anyone with heart or lung disease</a:t>
            </a:r>
          </a:p>
          <a:p>
            <a:endParaRPr lang="en-US" dirty="0"/>
          </a:p>
        </p:txBody>
      </p:sp>
      <p:pic>
        <p:nvPicPr>
          <p:cNvPr id="5" name="Picture 4"/>
          <p:cNvPicPr>
            <a:picLocks noChangeAspect="1"/>
          </p:cNvPicPr>
          <p:nvPr/>
        </p:nvPicPr>
        <p:blipFill>
          <a:blip r:embed="rId2"/>
          <a:stretch>
            <a:fillRect/>
          </a:stretch>
        </p:blipFill>
        <p:spPr>
          <a:xfrm>
            <a:off x="7437120" y="3931920"/>
            <a:ext cx="3947160" cy="2926080"/>
          </a:xfrm>
          <a:prstGeom prst="rect">
            <a:avLst/>
          </a:prstGeom>
        </p:spPr>
      </p:pic>
    </p:spTree>
    <p:extLst>
      <p:ext uri="{BB962C8B-B14F-4D97-AF65-F5344CB8AC3E}">
        <p14:creationId xmlns:p14="http://schemas.microsoft.com/office/powerpoint/2010/main" val="2695928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732155"/>
          </a:xfrm>
        </p:spPr>
        <p:txBody>
          <a:bodyPr>
            <a:normAutofit/>
          </a:bodyPr>
          <a:lstStyle/>
          <a:p>
            <a:r>
              <a:rPr lang="en-US" b="1" dirty="0">
                <a:solidFill>
                  <a:srgbClr val="0070C0"/>
                </a:solidFill>
              </a:rPr>
              <a:t>Volkswagen – Environmental Violation</a:t>
            </a:r>
            <a:endParaRPr lang="en-US" dirty="0"/>
          </a:p>
        </p:txBody>
      </p:sp>
      <p:sp>
        <p:nvSpPr>
          <p:cNvPr id="4" name="Content Placeholder 3"/>
          <p:cNvSpPr>
            <a:spLocks noGrp="1"/>
          </p:cNvSpPr>
          <p:nvPr>
            <p:ph idx="1"/>
          </p:nvPr>
        </p:nvSpPr>
        <p:spPr>
          <a:xfrm>
            <a:off x="838200" y="975360"/>
            <a:ext cx="10515600" cy="5745480"/>
          </a:xfrm>
        </p:spPr>
        <p:txBody>
          <a:bodyPr>
            <a:normAutofit lnSpcReduction="10000"/>
          </a:bodyPr>
          <a:lstStyle/>
          <a:p>
            <a:r>
              <a:rPr lang="en-US" sz="3200" b="1" dirty="0">
                <a:solidFill>
                  <a:srgbClr val="7030A0"/>
                </a:solidFill>
              </a:rPr>
              <a:t>ISSUES :</a:t>
            </a:r>
          </a:p>
          <a:p>
            <a:r>
              <a:rPr lang="en-US" dirty="0"/>
              <a:t>Failure to hold supreme the health, safety and welfare of the public</a:t>
            </a:r>
          </a:p>
          <a:p>
            <a:r>
              <a:rPr lang="en-US" dirty="0"/>
              <a:t>Failure to minimize the adverse environmental impact of their works, so as to protect both present and future generations</a:t>
            </a:r>
          </a:p>
          <a:p>
            <a:r>
              <a:rPr lang="en-US" dirty="0"/>
              <a:t>Failure to comply with legislative, regulatory and policy aspects of environmental protection</a:t>
            </a:r>
          </a:p>
          <a:p>
            <a:r>
              <a:rPr lang="en-US" dirty="0"/>
              <a:t>Failure by Engineer(s) party to this deception to </a:t>
            </a:r>
            <a:r>
              <a:rPr lang="en-US" b="1" dirty="0">
                <a:solidFill>
                  <a:schemeClr val="accent5">
                    <a:lumMod val="50000"/>
                  </a:schemeClr>
                </a:solidFill>
              </a:rPr>
              <a:t>“whistle blow” </a:t>
            </a:r>
            <a:r>
              <a:rPr lang="en-US" dirty="0"/>
              <a:t>and alert the Authorities of this irregular activity which was not safe for human health and welfare</a:t>
            </a:r>
          </a:p>
          <a:p>
            <a:r>
              <a:rPr lang="en-US" dirty="0"/>
              <a:t>Conflict of Interest – where greed and the need to maximize profits overshadowed the public welfare</a:t>
            </a:r>
          </a:p>
          <a:p>
            <a:r>
              <a:rPr lang="en-US" dirty="0"/>
              <a:t>Deliberate </a:t>
            </a:r>
            <a:r>
              <a:rPr lang="en-US" dirty="0" err="1"/>
              <a:t>mis</a:t>
            </a:r>
            <a:r>
              <a:rPr lang="en-US" dirty="0"/>
              <a:t>-use of technology, contrary to all ethical principles, and endangering life</a:t>
            </a:r>
          </a:p>
        </p:txBody>
      </p:sp>
    </p:spTree>
    <p:extLst>
      <p:ext uri="{BB962C8B-B14F-4D97-AF65-F5344CB8AC3E}">
        <p14:creationId xmlns:p14="http://schemas.microsoft.com/office/powerpoint/2010/main" val="226120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FE298-52B1-4572-929C-3EF967DF66F0}"/>
              </a:ext>
            </a:extLst>
          </p:cNvPr>
          <p:cNvSpPr>
            <a:spLocks noGrp="1"/>
          </p:cNvSpPr>
          <p:nvPr>
            <p:ph type="title"/>
          </p:nvPr>
        </p:nvSpPr>
        <p:spPr>
          <a:xfrm>
            <a:off x="838200" y="353552"/>
            <a:ext cx="10515600" cy="829830"/>
          </a:xfrm>
        </p:spPr>
        <p:txBody>
          <a:bodyPr/>
          <a:lstStyle/>
          <a:p>
            <a:r>
              <a:rPr lang="en-US" dirty="0"/>
              <a:t>TOPICS</a:t>
            </a:r>
          </a:p>
        </p:txBody>
      </p:sp>
      <p:sp>
        <p:nvSpPr>
          <p:cNvPr id="3" name="Content Placeholder 2">
            <a:extLst>
              <a:ext uri="{FF2B5EF4-FFF2-40B4-BE49-F238E27FC236}">
                <a16:creationId xmlns:a16="http://schemas.microsoft.com/office/drawing/2014/main" id="{71A15ECD-35DE-4989-AC12-9262A197A877}"/>
              </a:ext>
            </a:extLst>
          </p:cNvPr>
          <p:cNvSpPr>
            <a:spLocks noGrp="1"/>
          </p:cNvSpPr>
          <p:nvPr>
            <p:ph idx="1"/>
          </p:nvPr>
        </p:nvSpPr>
        <p:spPr/>
        <p:txBody>
          <a:bodyPr/>
          <a:lstStyle/>
          <a:p>
            <a:r>
              <a:rPr lang="en-US" dirty="0"/>
              <a:t>Introduction</a:t>
            </a:r>
          </a:p>
          <a:p>
            <a:r>
              <a:rPr lang="en-US" dirty="0"/>
              <a:t>Building Collapses in Sri Lanka</a:t>
            </a:r>
          </a:p>
          <a:p>
            <a:r>
              <a:rPr lang="en-US" dirty="0"/>
              <a:t>Volkswagen Environmental Violation</a:t>
            </a:r>
          </a:p>
          <a:p>
            <a:r>
              <a:rPr lang="en-US" dirty="0"/>
              <a:t>The “Killer” Robot</a:t>
            </a:r>
          </a:p>
          <a:p>
            <a:r>
              <a:rPr lang="en-US" dirty="0"/>
              <a:t>Titanic</a:t>
            </a:r>
          </a:p>
          <a:p>
            <a:r>
              <a:rPr lang="en-US" dirty="0"/>
              <a:t>McDonald-Douglas DC 10</a:t>
            </a:r>
          </a:p>
          <a:p>
            <a:r>
              <a:rPr lang="en-US" dirty="0"/>
              <a:t> Space Shuttle Challenger</a:t>
            </a:r>
          </a:p>
          <a:p>
            <a:endParaRPr lang="en-US" dirty="0"/>
          </a:p>
        </p:txBody>
      </p:sp>
    </p:spTree>
    <p:extLst>
      <p:ext uri="{BB962C8B-B14F-4D97-AF65-F5344CB8AC3E}">
        <p14:creationId xmlns:p14="http://schemas.microsoft.com/office/powerpoint/2010/main" val="4008226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CASE OF THE “KILLER” ROBOT</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3521141" y="1620252"/>
            <a:ext cx="4612206" cy="4170947"/>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2208" y="0"/>
            <a:ext cx="10515600" cy="894945"/>
          </a:xfrm>
        </p:spPr>
        <p:txBody>
          <a:bodyPr>
            <a:normAutofit/>
          </a:bodyPr>
          <a:lstStyle/>
          <a:p>
            <a:r>
              <a:rPr lang="en-US" sz="4000" b="1" dirty="0"/>
              <a:t>The case of the “Killer” Robot</a:t>
            </a:r>
          </a:p>
        </p:txBody>
      </p:sp>
      <p:sp>
        <p:nvSpPr>
          <p:cNvPr id="3" name="Content Placeholder 2"/>
          <p:cNvSpPr>
            <a:spLocks noGrp="1"/>
          </p:cNvSpPr>
          <p:nvPr>
            <p:ph idx="1"/>
          </p:nvPr>
        </p:nvSpPr>
        <p:spPr>
          <a:xfrm>
            <a:off x="719847" y="914400"/>
            <a:ext cx="10633953" cy="5797685"/>
          </a:xfrm>
        </p:spPr>
        <p:txBody>
          <a:bodyPr/>
          <a:lstStyle/>
          <a:p>
            <a:r>
              <a:rPr lang="en-US" dirty="0">
                <a:latin typeface="Arial" panose="020B0604020202020204" pitchFamily="34" charset="0"/>
                <a:cs typeface="Arial" panose="020B0604020202020204" pitchFamily="34" charset="0"/>
              </a:rPr>
              <a:t>On May 17, 1992 a Silicon </a:t>
            </a:r>
            <a:r>
              <a:rPr lang="en-US" dirty="0" err="1">
                <a:latin typeface="Arial" panose="020B0604020202020204" pitchFamily="34" charset="0"/>
                <a:cs typeface="Arial" panose="020B0604020202020204" pitchFamily="34" charset="0"/>
              </a:rPr>
              <a:t>Techtronics</a:t>
            </a:r>
            <a:r>
              <a:rPr lang="en-US" dirty="0">
                <a:latin typeface="Arial" panose="020B0604020202020204" pitchFamily="34" charset="0"/>
                <a:cs typeface="Arial" panose="020B0604020202020204" pitchFamily="34" charset="0"/>
              </a:rPr>
              <a:t> Robbie CX30 industrial robot killed its operator, Bart Matthews, at Cybernetics, Inc., in Silicon Valley.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An investigation into the cause of the accident led authorities to the conclusion that a software module, written and developed by Randy Samuels, a Silicon </a:t>
            </a:r>
            <a:r>
              <a:rPr lang="en-US" dirty="0" err="1">
                <a:latin typeface="Arial" panose="020B0604020202020204" pitchFamily="34" charset="0"/>
                <a:cs typeface="Arial" panose="020B0604020202020204" pitchFamily="34" charset="0"/>
              </a:rPr>
              <a:t>Techtronics</a:t>
            </a:r>
            <a:r>
              <a:rPr lang="en-US" dirty="0">
                <a:latin typeface="Arial" panose="020B0604020202020204" pitchFamily="34" charset="0"/>
                <a:cs typeface="Arial" panose="020B0604020202020204" pitchFamily="34" charset="0"/>
              </a:rPr>
              <a:t> programmer, was responsible for the erratic and violent robot behavior which in turn lead to the death by decapitation of Bart Matthews</a:t>
            </a:r>
            <a:r>
              <a:rPr lang="en-US" b="1" dirty="0">
                <a:latin typeface="Arial" panose="020B0604020202020204" pitchFamily="34" charset="0"/>
                <a:cs typeface="Arial" panose="020B0604020202020204" pitchFamily="34" charset="0"/>
              </a:rPr>
              <a:t>.</a:t>
            </a:r>
          </a:p>
          <a:p>
            <a:pPr marL="0" indent="0">
              <a:buNone/>
            </a:pPr>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Randy Samuels was charged with man-slaughter by the County of Silicon Valley</a:t>
            </a:r>
          </a:p>
          <a:p>
            <a:endParaRPr lang="en-US" dirty="0"/>
          </a:p>
        </p:txBody>
      </p:sp>
    </p:spTree>
    <p:extLst>
      <p:ext uri="{BB962C8B-B14F-4D97-AF65-F5344CB8AC3E}">
        <p14:creationId xmlns:p14="http://schemas.microsoft.com/office/powerpoint/2010/main" val="3764055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7111" y="0"/>
            <a:ext cx="10515600" cy="875489"/>
          </a:xfrm>
        </p:spPr>
        <p:txBody>
          <a:bodyPr/>
          <a:lstStyle/>
          <a:p>
            <a:r>
              <a:rPr lang="en-US" b="1" dirty="0"/>
              <a:t>The case of the “Killer” Robot</a:t>
            </a:r>
            <a:endParaRPr lang="en-US" dirty="0"/>
          </a:p>
        </p:txBody>
      </p:sp>
      <p:sp>
        <p:nvSpPr>
          <p:cNvPr id="3" name="Content Placeholder 2"/>
          <p:cNvSpPr>
            <a:spLocks noGrp="1"/>
          </p:cNvSpPr>
          <p:nvPr>
            <p:ph idx="1"/>
          </p:nvPr>
        </p:nvSpPr>
        <p:spPr>
          <a:xfrm>
            <a:off x="838200" y="851819"/>
            <a:ext cx="10515600" cy="5758774"/>
          </a:xfrm>
        </p:spPr>
        <p:txBody>
          <a:bodyPr>
            <a:normAutofit lnSpcReduction="10000"/>
          </a:bodyPr>
          <a:lstStyle/>
          <a:p>
            <a:r>
              <a:rPr lang="en-US" dirty="0"/>
              <a:t>Investigations into the incident revealed that:</a:t>
            </a:r>
          </a:p>
          <a:p>
            <a:r>
              <a:rPr lang="en-US" dirty="0"/>
              <a:t>The company </a:t>
            </a:r>
            <a:r>
              <a:rPr lang="en-US" dirty="0" err="1"/>
              <a:t>Techtronics</a:t>
            </a:r>
            <a:r>
              <a:rPr lang="en-US" dirty="0"/>
              <a:t>, the designers of Robbie [CX30] robot were financially unstable,</a:t>
            </a:r>
          </a:p>
          <a:p>
            <a:r>
              <a:rPr lang="en-US" dirty="0"/>
              <a:t>Needed to successfully complete the CX30, to redeem their reputation,</a:t>
            </a:r>
          </a:p>
          <a:p>
            <a:r>
              <a:rPr lang="en-US" dirty="0"/>
              <a:t>Pressurized the staff to rush through project, to the extent of taking “short cuts” and ignoring established procures for checking and verifying</a:t>
            </a:r>
          </a:p>
          <a:p>
            <a:r>
              <a:rPr lang="en-US" dirty="0"/>
              <a:t>Randy Samuels’ expertise lay in specifications and computations; he was not a Programmer</a:t>
            </a:r>
          </a:p>
          <a:p>
            <a:r>
              <a:rPr lang="en-US" dirty="0"/>
              <a:t>He used software without proper authorization </a:t>
            </a:r>
          </a:p>
          <a:p>
            <a:r>
              <a:rPr lang="en-US" dirty="0"/>
              <a:t>An associate developed fraudulent software test to ensure compliance with quality assurance procedures of the software </a:t>
            </a:r>
            <a:r>
              <a:rPr lang="en-US" dirty="0" err="1"/>
              <a:t>programme</a:t>
            </a:r>
            <a:r>
              <a:rPr lang="en-US" dirty="0"/>
              <a:t> written by Randy Samuels</a:t>
            </a:r>
          </a:p>
        </p:txBody>
      </p:sp>
    </p:spTree>
    <p:extLst>
      <p:ext uri="{BB962C8B-B14F-4D97-AF65-F5344CB8AC3E}">
        <p14:creationId xmlns:p14="http://schemas.microsoft.com/office/powerpoint/2010/main" val="2450274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7110" y="1"/>
            <a:ext cx="10515600" cy="972766"/>
          </a:xfrm>
        </p:spPr>
        <p:txBody>
          <a:bodyPr/>
          <a:lstStyle/>
          <a:p>
            <a:r>
              <a:rPr lang="en-US" b="1" dirty="0"/>
              <a:t>The case of the “Killer” Robot</a:t>
            </a:r>
            <a:endParaRPr lang="en-US" dirty="0"/>
          </a:p>
        </p:txBody>
      </p:sp>
      <p:sp>
        <p:nvSpPr>
          <p:cNvPr id="4" name="Rectangle 1"/>
          <p:cNvSpPr>
            <a:spLocks noGrp="1" noChangeArrowheads="1"/>
          </p:cNvSpPr>
          <p:nvPr>
            <p:ph idx="1"/>
          </p:nvPr>
        </p:nvSpPr>
        <p:spPr bwMode="auto">
          <a:xfrm>
            <a:off x="1" y="1049002"/>
            <a:ext cx="12039600" cy="78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The Association for Computing Machinery [ACM]. States that ACM members have the: </a:t>
            </a:r>
          </a:p>
          <a:p>
            <a:pPr eaLnBrk="0" fontAlgn="base" hangingPunct="0">
              <a:lnSpc>
                <a:spcPct val="100000"/>
              </a:lnSpc>
              <a:spcBef>
                <a:spcPct val="0"/>
              </a:spcBef>
              <a:spcAft>
                <a:spcPct val="0"/>
              </a:spcAft>
            </a:pPr>
            <a:r>
              <a:rPr kumimoji="0" 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general moral imperative to contribute to society and human well-being,</a:t>
            </a:r>
          </a:p>
          <a:p>
            <a:pPr eaLnBrk="0" fontAlgn="base" hangingPunct="0">
              <a:lnSpc>
                <a:spcPct val="100000"/>
              </a:lnSpc>
              <a:spcBef>
                <a:spcPct val="0"/>
              </a:spcBef>
              <a:spcAft>
                <a:spcPct val="0"/>
              </a:spcAft>
            </a:pPr>
            <a:r>
              <a:rPr lang="en-US" sz="2400" dirty="0">
                <a:latin typeface="Arial" panose="020B0604020202020204" pitchFamily="34" charset="0"/>
                <a:ea typeface="Times New Roman" panose="02020603050405020304" pitchFamily="18" charset="0"/>
              </a:rPr>
              <a:t>t</a:t>
            </a:r>
            <a:r>
              <a:rPr kumimoji="0" 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o avoid harm to others, </a:t>
            </a:r>
          </a:p>
          <a:p>
            <a:pPr eaLnBrk="0" fontAlgn="base" hangingPunct="0">
              <a:lnSpc>
                <a:spcPct val="100000"/>
              </a:lnSpc>
              <a:spcBef>
                <a:spcPct val="0"/>
              </a:spcBef>
              <a:spcAft>
                <a:spcPct val="0"/>
              </a:spcAft>
            </a:pPr>
            <a:r>
              <a:rPr kumimoji="0" 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to be honest and trustworthy,</a:t>
            </a:r>
          </a:p>
          <a:p>
            <a:pPr eaLnBrk="0" fontAlgn="base" hangingPunct="0">
              <a:lnSpc>
                <a:spcPct val="100000"/>
              </a:lnSpc>
              <a:spcBef>
                <a:spcPct val="0"/>
              </a:spcBef>
              <a:spcAft>
                <a:spcPct val="0"/>
              </a:spcAft>
            </a:pPr>
            <a:r>
              <a:rPr kumimoji="0" 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to give proper credit for intellectual property, </a:t>
            </a:r>
          </a:p>
          <a:p>
            <a:pPr eaLnBrk="0" fontAlgn="base" hangingPunct="0">
              <a:lnSpc>
                <a:spcPct val="100000"/>
              </a:lnSpc>
              <a:spcBef>
                <a:spcPct val="0"/>
              </a:spcBef>
              <a:spcAft>
                <a:spcPct val="0"/>
              </a:spcAft>
            </a:pPr>
            <a:r>
              <a:rPr kumimoji="0" 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to access computing and communication resources only when authorized to do so, </a:t>
            </a:r>
          </a:p>
          <a:p>
            <a:pPr eaLnBrk="0" fontAlgn="base" hangingPunct="0">
              <a:lnSpc>
                <a:spcPct val="100000"/>
              </a:lnSpc>
              <a:spcBef>
                <a:spcPct val="0"/>
              </a:spcBef>
              <a:spcAft>
                <a:spcPct val="0"/>
              </a:spcAft>
            </a:pPr>
            <a:r>
              <a:rPr kumimoji="0" 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to respect the privacy of others and to honor confidentiality.</a:t>
            </a:r>
            <a:endParaRPr kumimoji="0" 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Beyond that, there are professional responsibilities, such as the obligation to honor contracts, agreements, and assigned responsibilities, and to give comprehensive and thorough evaluations of computing systems and their impacts, with special emphasis on possible risks.</a:t>
            </a:r>
            <a:endParaRPr kumimoji="0" lang="en-US"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Several of the people involved in the killer robot case are ACM members and there is cause to believe that they have acted in violation of our Association's code of ethics. </a:t>
            </a:r>
          </a:p>
          <a:p>
            <a:pPr marL="0" marR="0" lvl="0" indent="0" algn="l" defTabSz="914400" rtl="0" eaLnBrk="0" fontAlgn="base" latinLnBrk="0" hangingPunct="0">
              <a:lnSpc>
                <a:spcPct val="100000"/>
              </a:lnSpc>
              <a:spcBef>
                <a:spcPct val="0"/>
              </a:spcBef>
              <a:spcAft>
                <a:spcPct val="0"/>
              </a:spcAft>
              <a:buClrTx/>
              <a:buSzTx/>
              <a:buFontTx/>
              <a:buNone/>
              <a:tabLst/>
            </a:pPr>
            <a:r>
              <a:rPr lang="en-US" sz="2200" dirty="0">
                <a:latin typeface="Arial" panose="020B0604020202020204" pitchFamily="34" charset="0"/>
                <a:ea typeface="Times New Roman" panose="02020603050405020304" pitchFamily="18" charset="0"/>
              </a:rPr>
              <a:t>The ACM i</a:t>
            </a:r>
            <a:r>
              <a:rPr kumimoji="0" lang="en-US" sz="2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nvestigated ACM members who might be in gross violation of the code</a:t>
            </a:r>
            <a:r>
              <a:rPr kumimoji="0" lang="en-US" sz="2200" b="0" i="0" u="none" strike="noStrike" cap="none" normalizeH="0" dirty="0">
                <a:ln>
                  <a:noFill/>
                </a:ln>
                <a:solidFill>
                  <a:schemeClr val="tx1"/>
                </a:solidFill>
                <a:effectLst/>
                <a:latin typeface="Arial" panose="020B0604020202020204" pitchFamily="34" charset="0"/>
                <a:ea typeface="Times New Roman" panose="02020603050405020304" pitchFamily="18" charset="0"/>
              </a:rPr>
              <a:t> as “…..</a:t>
            </a:r>
            <a:r>
              <a:rPr kumimoji="0" lang="en-US" sz="2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the killer robot incident has not only cost a human life, but it has done much to damage the reputation of the computing profession.”</a:t>
            </a:r>
          </a:p>
          <a:p>
            <a:pPr marL="0" marR="0" lvl="0" indent="0" algn="l" defTabSz="914400" rtl="0" eaLnBrk="0" fontAlgn="base" latinLnBrk="0" hangingPunct="0">
              <a:lnSpc>
                <a:spcPct val="100000"/>
              </a:lnSpc>
              <a:spcBef>
                <a:spcPct val="0"/>
              </a:spcBef>
              <a:spcAft>
                <a:spcPct val="0"/>
              </a:spcAft>
              <a:buClrTx/>
              <a:buSzTx/>
              <a:buFontTx/>
              <a:buNone/>
              <a:tabLst/>
            </a:pPr>
            <a:endParaRPr lang="en-US" sz="1200" dirty="0">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200" dirty="0">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200" dirty="0">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200" dirty="0">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200" dirty="0">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b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1016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174625"/>
            <a:ext cx="10515600" cy="777875"/>
          </a:xfrm>
        </p:spPr>
        <p:txBody>
          <a:bodyPr/>
          <a:lstStyle/>
          <a:p>
            <a:r>
              <a:rPr lang="en-US" b="1" dirty="0"/>
              <a:t>The case of the “Killer” Robot</a:t>
            </a:r>
            <a:endParaRPr lang="en-US" dirty="0"/>
          </a:p>
        </p:txBody>
      </p:sp>
      <p:sp>
        <p:nvSpPr>
          <p:cNvPr id="3" name="Content Placeholder 2"/>
          <p:cNvSpPr>
            <a:spLocks noGrp="1"/>
          </p:cNvSpPr>
          <p:nvPr>
            <p:ph idx="1"/>
          </p:nvPr>
        </p:nvSpPr>
        <p:spPr>
          <a:xfrm>
            <a:off x="838200" y="1066800"/>
            <a:ext cx="10515600" cy="5429250"/>
          </a:xfrm>
        </p:spPr>
        <p:txBody>
          <a:bodyPr>
            <a:normAutofit lnSpcReduction="10000"/>
          </a:bodyPr>
          <a:lstStyle/>
          <a:p>
            <a:pPr marL="0" indent="0">
              <a:buNone/>
            </a:pPr>
            <a:r>
              <a:rPr lang="en-US" dirty="0">
                <a:latin typeface="Arial" panose="020B0604020202020204" pitchFamily="34" charset="0"/>
                <a:cs typeface="Arial" panose="020B0604020202020204" pitchFamily="34" charset="0"/>
              </a:rPr>
              <a:t>Ethical Issues:</a:t>
            </a:r>
          </a:p>
          <a:p>
            <a:r>
              <a:rPr lang="en-US" dirty="0">
                <a:latin typeface="Arial" panose="020B0604020202020204" pitchFamily="34" charset="0"/>
                <a:cs typeface="Arial" panose="020B0604020202020204" pitchFamily="34" charset="0"/>
              </a:rPr>
              <a:t>At Corporate level, violation of Professional Ethics by:</a:t>
            </a:r>
          </a:p>
          <a:p>
            <a:pPr lvl="1"/>
            <a:r>
              <a:rPr lang="en-US" sz="2600" dirty="0">
                <a:latin typeface="Arial" panose="020B0604020202020204" pitchFamily="34" charset="0"/>
                <a:cs typeface="Arial" panose="020B0604020202020204" pitchFamily="34" charset="0"/>
              </a:rPr>
              <a:t>Disregarding Standards and Procedures </a:t>
            </a:r>
          </a:p>
          <a:p>
            <a:pPr lvl="1"/>
            <a:r>
              <a:rPr lang="en-US" sz="2600" dirty="0">
                <a:latin typeface="Arial" panose="020B0604020202020204" pitchFamily="34" charset="0"/>
                <a:ea typeface="Times New Roman" panose="02020603050405020304" pitchFamily="18" charset="0"/>
                <a:cs typeface="Arial" panose="020B0604020202020204" pitchFamily="34" charset="0"/>
              </a:rPr>
              <a:t>Endangering life and property by failing to do a comprehensive and thorough evaluations of computing systems and their impacts, with special emphasis on possible risks.</a:t>
            </a:r>
          </a:p>
          <a:p>
            <a:pPr lvl="1"/>
            <a:r>
              <a:rPr lang="en-US" sz="2600" dirty="0">
                <a:latin typeface="Arial" panose="020B0604020202020204" pitchFamily="34" charset="0"/>
                <a:ea typeface="Times New Roman" panose="02020603050405020304" pitchFamily="18" charset="0"/>
                <a:cs typeface="Arial" panose="020B0604020202020204" pitchFamily="34" charset="0"/>
              </a:rPr>
              <a:t>Disregarding safety to meet corporate targets</a:t>
            </a:r>
          </a:p>
          <a:p>
            <a:pPr lvl="1"/>
            <a:r>
              <a:rPr lang="en-US" sz="2600" dirty="0">
                <a:latin typeface="Arial" panose="020B0604020202020204" pitchFamily="34" charset="0"/>
                <a:cs typeface="Arial" panose="020B0604020202020204" pitchFamily="34" charset="0"/>
              </a:rPr>
              <a:t>Bringing disrepute to the Profession  [</a:t>
            </a:r>
            <a:r>
              <a:rPr lang="en-US" sz="2600" dirty="0" err="1">
                <a:latin typeface="Arial" panose="020B0604020202020204" pitchFamily="34" charset="0"/>
                <a:cs typeface="Arial" panose="020B0604020202020204" pitchFamily="34" charset="0"/>
              </a:rPr>
              <a:t>i.eACM</a:t>
            </a:r>
            <a:r>
              <a:rPr lang="en-US" sz="2600" dirty="0">
                <a:latin typeface="Arial" panose="020B0604020202020204" pitchFamily="34" charset="0"/>
                <a:cs typeface="Arial" panose="020B0604020202020204" pitchFamily="34" charset="0"/>
              </a:rPr>
              <a:t>] through negligence</a:t>
            </a:r>
          </a:p>
          <a:p>
            <a:endParaRPr lang="en-US" dirty="0"/>
          </a:p>
          <a:p>
            <a:r>
              <a:rPr lang="en-US" dirty="0">
                <a:latin typeface="Arial" panose="020B0604020202020204" pitchFamily="34" charset="0"/>
                <a:cs typeface="Arial" panose="020B0604020202020204" pitchFamily="34" charset="0"/>
              </a:rPr>
              <a:t>At Personal level, violation of Professional Ethics by:</a:t>
            </a:r>
          </a:p>
          <a:p>
            <a:r>
              <a:rPr lang="en-US" sz="2600" dirty="0">
                <a:latin typeface="Arial" panose="020B0604020202020204" pitchFamily="34" charset="0"/>
                <a:cs typeface="Arial" panose="020B0604020202020204" pitchFamily="34" charset="0"/>
              </a:rPr>
              <a:t>Doing work in areas outside one’s competence</a:t>
            </a:r>
          </a:p>
          <a:p>
            <a:r>
              <a:rPr lang="en-US" sz="2600" dirty="0">
                <a:latin typeface="Arial" panose="020B0604020202020204" pitchFamily="34" charset="0"/>
                <a:cs typeface="Arial" panose="020B0604020202020204" pitchFamily="34" charset="0"/>
              </a:rPr>
              <a:t>Falsifying information and procedures to hide and misrepresent the actual situation </a:t>
            </a:r>
          </a:p>
          <a:p>
            <a:endParaRPr lang="en-US" dirty="0"/>
          </a:p>
          <a:p>
            <a:endParaRPr lang="en-US" dirty="0"/>
          </a:p>
        </p:txBody>
      </p:sp>
    </p:spTree>
    <p:extLst>
      <p:ext uri="{BB962C8B-B14F-4D97-AF65-F5344CB8AC3E}">
        <p14:creationId xmlns:p14="http://schemas.microsoft.com/office/powerpoint/2010/main" val="4229360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a:t>RMS TITANIC</a:t>
            </a:r>
          </a:p>
        </p:txBody>
      </p:sp>
      <p:pic>
        <p:nvPicPr>
          <p:cNvPr id="1026" name="Picture 2"/>
          <p:cNvPicPr>
            <a:picLocks noGrp="1" noChangeAspect="1" noChangeArrowheads="1"/>
          </p:cNvPicPr>
          <p:nvPr>
            <p:ph idx="1"/>
          </p:nvPr>
        </p:nvPicPr>
        <p:blipFill>
          <a:blip r:embed="rId2"/>
          <a:srcRect/>
          <a:stretch>
            <a:fillRect/>
          </a:stretch>
        </p:blipFill>
        <p:spPr bwMode="auto">
          <a:xfrm>
            <a:off x="3641194" y="1932708"/>
            <a:ext cx="4909612" cy="3547129"/>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6"/>
            <a:ext cx="10515600" cy="709696"/>
          </a:xfrm>
        </p:spPr>
        <p:txBody>
          <a:bodyPr>
            <a:normAutofit/>
          </a:bodyPr>
          <a:lstStyle/>
          <a:p>
            <a:r>
              <a:rPr lang="en-US" sz="3600" b="1" dirty="0"/>
              <a:t>RMS TITANIC</a:t>
            </a:r>
            <a:endParaRPr lang="en-US" sz="3600" dirty="0"/>
          </a:p>
        </p:txBody>
      </p:sp>
      <p:sp>
        <p:nvSpPr>
          <p:cNvPr id="5" name="Content Placeholder 4"/>
          <p:cNvSpPr>
            <a:spLocks noGrp="1"/>
          </p:cNvSpPr>
          <p:nvPr>
            <p:ph idx="1"/>
          </p:nvPr>
        </p:nvSpPr>
        <p:spPr>
          <a:xfrm>
            <a:off x="838200" y="1090863"/>
            <a:ext cx="10515600" cy="5086100"/>
          </a:xfrm>
        </p:spPr>
        <p:txBody>
          <a:bodyPr>
            <a:normAutofit/>
          </a:bodyPr>
          <a:lstStyle/>
          <a:p>
            <a:r>
              <a:rPr lang="en-US" dirty="0"/>
              <a:t>The RMS Titanic was the largest and most luxurious ship built at that time, and because of its superior design and engineering features was considered to be “unsinkable”. </a:t>
            </a:r>
          </a:p>
          <a:p>
            <a:r>
              <a:rPr lang="en-US" dirty="0"/>
              <a:t>It began its maiden voyage to New York On April 10, 1912, from Southampton, England. </a:t>
            </a:r>
          </a:p>
          <a:p>
            <a:r>
              <a:rPr lang="en-US" dirty="0"/>
              <a:t>Two days later it struck an iceberg that was three to six times larger than its own mass, damaging the hull, so that the six forward compartments were ruptured. </a:t>
            </a:r>
          </a:p>
          <a:p>
            <a:r>
              <a:rPr lang="en-US" dirty="0"/>
              <a:t>The flooding of these compartments was sufficient to cause the ship to sink within two hours and 40 minutes with a loss of more than </a:t>
            </a:r>
            <a:r>
              <a:rPr lang="en-US" b="1" dirty="0">
                <a:solidFill>
                  <a:srgbClr val="FF0000"/>
                </a:solidFill>
              </a:rPr>
              <a:t>1,500 lives.</a:t>
            </a:r>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93654"/>
          </a:xfrm>
        </p:spPr>
        <p:txBody>
          <a:bodyPr>
            <a:normAutofit fontScale="90000"/>
          </a:bodyPr>
          <a:lstStyle/>
          <a:p>
            <a:r>
              <a:rPr lang="en-US" b="1" dirty="0"/>
              <a:t>RMS TITANIC</a:t>
            </a:r>
            <a:endParaRPr lang="en-US" dirty="0"/>
          </a:p>
        </p:txBody>
      </p:sp>
      <p:sp>
        <p:nvSpPr>
          <p:cNvPr id="3" name="Content Placeholder 2"/>
          <p:cNvSpPr>
            <a:spLocks noGrp="1"/>
          </p:cNvSpPr>
          <p:nvPr>
            <p:ph idx="1"/>
          </p:nvPr>
        </p:nvSpPr>
        <p:spPr>
          <a:xfrm>
            <a:off x="838200" y="1122947"/>
            <a:ext cx="10515600" cy="5470358"/>
          </a:xfrm>
        </p:spPr>
        <p:txBody>
          <a:bodyPr>
            <a:normAutofit/>
          </a:bodyPr>
          <a:lstStyle/>
          <a:p>
            <a:r>
              <a:rPr lang="en-US" dirty="0"/>
              <a:t>The MD of the White Star Line was aboard the Titanic. Competition for Atlantic passengers was fierce and the White Star Line wanted to show that they could make a six-day crossing, which would be the fastest at that time. To do this the ship could not slow down and had it is believed that the MD pressurized the Captain to maintain the maximum of speed of about 21.5 knots. </a:t>
            </a:r>
          </a:p>
          <a:p>
            <a:r>
              <a:rPr lang="en-US" dirty="0"/>
              <a:t>The Captain of the Titanic was a very senior officer of the White Star Lines, and this was his final voyage before retirement, and all he had to do was get to New York in record time. </a:t>
            </a:r>
          </a:p>
          <a:p>
            <a:r>
              <a:rPr lang="en-US" dirty="0"/>
              <a:t>In the two days after leaving England, the Captain and received seven iceberg warnings from his crew and other ships, which he ignored. </a:t>
            </a:r>
          </a:p>
          <a:p>
            <a:r>
              <a:rPr lang="en-US" dirty="0">
                <a:solidFill>
                  <a:srgbClr val="0000FF"/>
                </a:solidFill>
              </a:rPr>
              <a:t>If he had called for the ship to slow down and strengthened the look-out, then maybe the Titanic disaster would not have happened.</a:t>
            </a:r>
          </a:p>
          <a:p>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diamond(in)">
                                      <p:cBhvr>
                                        <p:cTn id="21"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1570"/>
          </a:xfrm>
        </p:spPr>
        <p:txBody>
          <a:bodyPr>
            <a:normAutofit fontScale="90000"/>
          </a:bodyPr>
          <a:lstStyle/>
          <a:p>
            <a:r>
              <a:rPr lang="en-US" b="1" dirty="0"/>
              <a:t>RMS TITANIC – Design Lapse</a:t>
            </a:r>
            <a:endParaRPr lang="en-US" dirty="0"/>
          </a:p>
        </p:txBody>
      </p:sp>
      <p:sp>
        <p:nvSpPr>
          <p:cNvPr id="3" name="Content Placeholder 2"/>
          <p:cNvSpPr>
            <a:spLocks noGrp="1"/>
          </p:cNvSpPr>
          <p:nvPr>
            <p:ph idx="1"/>
          </p:nvPr>
        </p:nvSpPr>
        <p:spPr>
          <a:xfrm>
            <a:off x="822157" y="1090863"/>
            <a:ext cx="10515600" cy="5470358"/>
          </a:xfrm>
        </p:spPr>
        <p:txBody>
          <a:bodyPr>
            <a:normAutofit lnSpcReduction="10000"/>
          </a:bodyPr>
          <a:lstStyle/>
          <a:p>
            <a:r>
              <a:rPr lang="en-US" dirty="0"/>
              <a:t>The belief that the ship was unsinkable was due to the fact that the Titanic had sixteen watertight compartments (bulkheads ), with electrically operated watertight doors, that extended from the ship's double bottom through four or five of her nine decks and were said to make the ship "unsinkable”</a:t>
            </a:r>
          </a:p>
          <a:p>
            <a:r>
              <a:rPr lang="en-US" dirty="0"/>
              <a:t>They divide the ship into watertight compartments which prevents seeping of water to other parts of the ship in case the hull is broken. They provide maximum safety in times of flooding or damage of hull. </a:t>
            </a:r>
          </a:p>
          <a:p>
            <a:r>
              <a:rPr lang="en-US" dirty="0"/>
              <a:t>However, the compartments did not reach as high as they should have done, because the owners did not want them to go all the way up because this would have reduced living space in first class cabins.</a:t>
            </a:r>
          </a:p>
          <a:p>
            <a:r>
              <a:rPr lang="en-US" dirty="0"/>
              <a:t> </a:t>
            </a:r>
            <a:r>
              <a:rPr lang="en-US" dirty="0">
                <a:solidFill>
                  <a:srgbClr val="0000FF"/>
                </a:solidFill>
              </a:rPr>
              <a:t>If the marine architect, who designed the ship, had insisted on making them the correct height then maybe the integrity of the watertight compartments would have been ensured. </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20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2000"/>
                                        <p:tgtEl>
                                          <p:spTgt spid="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ox(in)">
                                      <p:cBhvr>
                                        <p:cTn id="13" dur="20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ox(in)">
                                      <p:cBhvr>
                                        <p:cTn id="18"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1570"/>
          </a:xfrm>
        </p:spPr>
        <p:txBody>
          <a:bodyPr>
            <a:normAutofit fontScale="90000"/>
          </a:bodyPr>
          <a:lstStyle/>
          <a:p>
            <a:r>
              <a:rPr lang="en-US" b="1" dirty="0"/>
              <a:t>RMS TITANIC – Safety lapses</a:t>
            </a:r>
            <a:endParaRPr lang="en-US" dirty="0"/>
          </a:p>
        </p:txBody>
      </p:sp>
      <p:sp>
        <p:nvSpPr>
          <p:cNvPr id="3" name="Content Placeholder 2"/>
          <p:cNvSpPr>
            <a:spLocks noGrp="1"/>
          </p:cNvSpPr>
          <p:nvPr>
            <p:ph idx="1"/>
          </p:nvPr>
        </p:nvSpPr>
        <p:spPr>
          <a:xfrm>
            <a:off x="838200" y="1026695"/>
            <a:ext cx="10515600" cy="5550568"/>
          </a:xfrm>
        </p:spPr>
        <p:txBody>
          <a:bodyPr>
            <a:normAutofit lnSpcReduction="10000"/>
          </a:bodyPr>
          <a:lstStyle/>
          <a:p>
            <a:r>
              <a:rPr lang="en-US" dirty="0"/>
              <a:t>The total capacity of the Titanic was 3,547 including crew. </a:t>
            </a:r>
          </a:p>
          <a:p>
            <a:r>
              <a:rPr lang="en-US" dirty="0"/>
              <a:t>The legal requirement  of lifeboats was measured on the weight of the ship not on the number of passengers. </a:t>
            </a:r>
          </a:p>
          <a:p>
            <a:r>
              <a:rPr lang="en-US" dirty="0"/>
              <a:t>The Titanic was designed for 32 lifeboats, but only carried 20 lifeboats, enough for 1,178 people although there were 2,208 on board.</a:t>
            </a:r>
          </a:p>
          <a:p>
            <a:r>
              <a:rPr lang="en-US" dirty="0"/>
              <a:t>The 32 lifeboats were reduced to 20 because it was felt that the deck would be too cluttered and spoil the aesthetics of the Titanic. </a:t>
            </a:r>
          </a:p>
          <a:p>
            <a:r>
              <a:rPr lang="en-US" dirty="0"/>
              <a:t> In loading the lifeboats the crew did not follow the British maritime tradition (Birkenhead) of “women and children first”. They discriminated by loading by class, resulting in 76% of the 3</a:t>
            </a:r>
            <a:r>
              <a:rPr lang="en-US" baseline="30000" dirty="0"/>
              <a:t>rd</a:t>
            </a:r>
            <a:r>
              <a:rPr lang="en-US" dirty="0"/>
              <a:t> Class cabin passengers dying, and not loading the lifeboats to their full capacity of 65, most being only partially full.</a:t>
            </a:r>
          </a:p>
          <a:p>
            <a:r>
              <a:rPr lang="en-US" b="1" dirty="0">
                <a:solidFill>
                  <a:srgbClr val="FF0000"/>
                </a:solidFill>
              </a:rPr>
              <a:t>Finally there were only 706 survivors</a:t>
            </a:r>
            <a:r>
              <a:rPr lang="en-US" b="1" dirty="0"/>
              <a:t>. </a:t>
            </a:r>
            <a:endParaRPr lang="en-US" dirty="0"/>
          </a:p>
          <a:p>
            <a:endParaRPr lang="en-US" dirty="0"/>
          </a:p>
          <a:p>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2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2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2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2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2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2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2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2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20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744" y="136187"/>
            <a:ext cx="10515600" cy="1478603"/>
          </a:xfrm>
        </p:spPr>
        <p:txBody>
          <a:bodyPr>
            <a:normAutofit fontScale="90000"/>
          </a:bodyPr>
          <a:lstStyle/>
          <a:p>
            <a:r>
              <a:rPr lang="en-US" b="1" dirty="0"/>
              <a:t>From HAMMURABI’S CODE OF LAWS </a:t>
            </a:r>
            <a:br>
              <a:rPr lang="en-US" b="1" dirty="0"/>
            </a:br>
            <a:r>
              <a:rPr lang="en-US" sz="3600" b="1" dirty="0"/>
              <a:t>Babylon 1754 BC</a:t>
            </a:r>
            <a:br>
              <a:rPr lang="en-US" sz="3600" b="1" dirty="0"/>
            </a:br>
            <a:r>
              <a:rPr lang="en-US" sz="3200" b="1" dirty="0"/>
              <a:t>(adapted from the L.W. King translation)</a:t>
            </a:r>
          </a:p>
        </p:txBody>
      </p:sp>
      <p:sp>
        <p:nvSpPr>
          <p:cNvPr id="4" name="Rectangle 1"/>
          <p:cNvSpPr>
            <a:spLocks noGrp="1" noChangeArrowheads="1"/>
          </p:cNvSpPr>
          <p:nvPr>
            <p:ph idx="1"/>
          </p:nvPr>
        </p:nvSpPr>
        <p:spPr bwMode="auto">
          <a:xfrm>
            <a:off x="1254161" y="1933575"/>
            <a:ext cx="10025417"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3812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38125"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229 If a builder builds a house for someone, and does not construct it properly, and the house which he built falls and kills its owner, then that builder shall be put to death.</a:t>
            </a:r>
          </a:p>
          <a:p>
            <a:pPr marL="0" marR="0" lvl="0" indent="238125"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a:ln>
                <a:noFill/>
              </a:ln>
              <a:solidFill>
                <a:schemeClr val="tx1"/>
              </a:solidFill>
              <a:effectLst/>
            </a:endParaRPr>
          </a:p>
          <a:p>
            <a:pPr marL="0" marR="0" lvl="0" indent="238125"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230. If it kills the son of the owner, the son of that builder shall be put to death.</a:t>
            </a:r>
          </a:p>
          <a:p>
            <a:pPr marL="0" marR="0" lvl="0" indent="238125"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a:ln>
                <a:noFill/>
              </a:ln>
              <a:solidFill>
                <a:schemeClr val="tx1"/>
              </a:solidFill>
              <a:effectLst/>
            </a:endParaRPr>
          </a:p>
          <a:p>
            <a:pPr marL="0" marR="0" lvl="0" indent="238125"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232. If it ruins goods, he shall make compensation for all that has been ruined, and inasmuch as he did not construct properly this house which he built and it fell, he shall re-erect the house from his own means, that is at his own expense.</a:t>
            </a:r>
            <a:endParaRPr kumimoji="0" lang="en-US"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235207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65317"/>
          </a:xfrm>
        </p:spPr>
        <p:txBody>
          <a:bodyPr>
            <a:normAutofit fontScale="90000"/>
          </a:bodyPr>
          <a:lstStyle/>
          <a:p>
            <a:r>
              <a:rPr lang="en-US" b="1" dirty="0"/>
              <a:t>RMS TITANIC – Ethical Issues</a:t>
            </a:r>
            <a:endParaRPr lang="en-US" dirty="0"/>
          </a:p>
        </p:txBody>
      </p:sp>
      <p:sp>
        <p:nvSpPr>
          <p:cNvPr id="3" name="Content Placeholder 2"/>
          <p:cNvSpPr>
            <a:spLocks noGrp="1"/>
          </p:cNvSpPr>
          <p:nvPr>
            <p:ph idx="1"/>
          </p:nvPr>
        </p:nvSpPr>
        <p:spPr>
          <a:xfrm>
            <a:off x="776990" y="1125052"/>
            <a:ext cx="10515600" cy="5021931"/>
          </a:xfrm>
        </p:spPr>
        <p:txBody>
          <a:bodyPr>
            <a:normAutofit lnSpcReduction="10000"/>
          </a:bodyPr>
          <a:lstStyle/>
          <a:p>
            <a:pPr>
              <a:buNone/>
            </a:pPr>
            <a:r>
              <a:rPr lang="en-US" b="1" dirty="0">
                <a:solidFill>
                  <a:srgbClr val="7030A0"/>
                </a:solidFill>
              </a:rPr>
              <a:t>The White Star Line Company’s [WSLC] failure to safe-guard LIFE and PROPERTY</a:t>
            </a:r>
          </a:p>
          <a:p>
            <a:pPr lvl="0"/>
            <a:r>
              <a:rPr lang="en-US" dirty="0"/>
              <a:t>Reduction of lifeboats from designed amount of 32 to 20</a:t>
            </a:r>
          </a:p>
          <a:p>
            <a:pPr lvl="0"/>
            <a:r>
              <a:rPr lang="en-US" dirty="0"/>
              <a:t>Modifying the design of the 16 watertight compartments so partitions were not at full height</a:t>
            </a:r>
          </a:p>
          <a:p>
            <a:pPr lvl="0"/>
            <a:r>
              <a:rPr lang="en-US" dirty="0"/>
              <a:t>Failure to advice captain and crew that the steel used for the hull becomes brittle at extremely cold temperatures and ruptures easily on impact:</a:t>
            </a:r>
          </a:p>
          <a:p>
            <a:pPr lvl="0"/>
            <a:r>
              <a:rPr lang="en-US" dirty="0"/>
              <a:t>Instructing the captain to somehow complete the crossing in six days, encouraging him to run at the maximum speed at all time, especially at night when visibility was poor.  The need to be extra vigilant at night.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fontScale="90000"/>
          </a:bodyPr>
          <a:lstStyle/>
          <a:p>
            <a:r>
              <a:rPr lang="en-US" b="1" dirty="0"/>
              <a:t>RMS TITANIC – Ethical Issues</a:t>
            </a:r>
            <a:endParaRPr lang="en-US" dirty="0"/>
          </a:p>
        </p:txBody>
      </p:sp>
      <p:sp>
        <p:nvSpPr>
          <p:cNvPr id="3" name="Content Placeholder 2"/>
          <p:cNvSpPr>
            <a:spLocks noGrp="1"/>
          </p:cNvSpPr>
          <p:nvPr>
            <p:ph idx="1"/>
          </p:nvPr>
        </p:nvSpPr>
        <p:spPr>
          <a:xfrm>
            <a:off x="715879" y="914400"/>
            <a:ext cx="10760241" cy="5598694"/>
          </a:xfrm>
        </p:spPr>
        <p:txBody>
          <a:bodyPr>
            <a:normAutofit/>
          </a:bodyPr>
          <a:lstStyle/>
          <a:p>
            <a:pPr>
              <a:buNone/>
            </a:pPr>
            <a:r>
              <a:rPr lang="en-US" b="1" dirty="0">
                <a:solidFill>
                  <a:srgbClr val="7030A0"/>
                </a:solidFill>
              </a:rPr>
              <a:t>The failure of the Marine Architect/Designer, a well recognized engineer to “WHISTLE BLOW” :</a:t>
            </a:r>
          </a:p>
          <a:p>
            <a:pPr lvl="0"/>
            <a:r>
              <a:rPr lang="en-US" dirty="0"/>
              <a:t>To make public WSLC’s non-compliance with Board of Trade’s prescribed number of lifeboats.</a:t>
            </a:r>
          </a:p>
          <a:p>
            <a:pPr lvl="0"/>
            <a:r>
              <a:rPr lang="en-US" dirty="0"/>
              <a:t>Non-disclosure of WSLC’s change of the watertight compartments, which could pose a major risk </a:t>
            </a:r>
          </a:p>
          <a:p>
            <a:pPr lvl="0">
              <a:buNone/>
            </a:pPr>
            <a:endParaRPr lang="en-US" dirty="0"/>
          </a:p>
          <a:p>
            <a:pPr>
              <a:buNone/>
            </a:pPr>
            <a:r>
              <a:rPr lang="en-US" b="1" dirty="0">
                <a:solidFill>
                  <a:srgbClr val="7030A0"/>
                </a:solidFill>
              </a:rPr>
              <a:t>The failure of the Captain who was a very experienced ship’s captain to act with no regards for the SAFETY of the passengers in his charge :</a:t>
            </a:r>
          </a:p>
          <a:p>
            <a:pPr lvl="0"/>
            <a:r>
              <a:rPr lang="en-US" dirty="0"/>
              <a:t>To withstand the owner’s insistence that he maintains maximum sailing speed, irrespective of time of day, visibility, icebergs</a:t>
            </a:r>
          </a:p>
          <a:p>
            <a:pPr lvl="0"/>
            <a:r>
              <a:rPr lang="en-US" dirty="0"/>
              <a:t>A false sense of the infallibility of the Titanic </a:t>
            </a:r>
            <a:r>
              <a:rPr lang="en-US" dirty="0" err="1"/>
              <a:t>i.e</a:t>
            </a:r>
            <a:r>
              <a:rPr lang="en-US" dirty="0"/>
              <a:t> it was “unsinkable”</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amond(in)">
                                      <p:cBhvr>
                                        <p:cTn id="7" dur="2000"/>
                                        <p:tgtEl>
                                          <p:spTgt spid="3">
                                            <p:txEl>
                                              <p:pRg st="0" end="0"/>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amond(in)">
                                      <p:cBhvr>
                                        <p:cTn id="10" dur="2000"/>
                                        <p:tgtEl>
                                          <p:spTgt spid="3">
                                            <p:txEl>
                                              <p:pRg st="1" end="1"/>
                                            </p:txEl>
                                          </p:spTgt>
                                        </p:tgtEl>
                                      </p:cBhvr>
                                    </p:animEffect>
                                  </p:childTnLst>
                                </p:cTn>
                              </p:par>
                              <p:par>
                                <p:cTn id="11" presetID="8"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amond(in)">
                                      <p:cBhvr>
                                        <p:cTn id="13" dur="20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 calcmode="lin" valueType="num">
                                      <p:cBhvr additive="base">
                                        <p:cTn id="1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 calcmode="lin" valueType="num">
                                      <p:cBhvr additive="base">
                                        <p:cTn id="2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 calcmode="lin" valueType="num">
                                      <p:cBhvr additive="base">
                                        <p:cTn id="2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1780"/>
          </a:xfrm>
        </p:spPr>
        <p:txBody>
          <a:bodyPr/>
          <a:lstStyle/>
          <a:p>
            <a:r>
              <a:rPr lang="en-US" b="1" dirty="0"/>
              <a:t>RMS TITANIC – Ethical Issues</a:t>
            </a:r>
            <a:endParaRPr lang="en-US" dirty="0"/>
          </a:p>
        </p:txBody>
      </p:sp>
      <p:sp>
        <p:nvSpPr>
          <p:cNvPr id="3" name="Content Placeholder 2"/>
          <p:cNvSpPr>
            <a:spLocks noGrp="1"/>
          </p:cNvSpPr>
          <p:nvPr>
            <p:ph idx="1"/>
          </p:nvPr>
        </p:nvSpPr>
        <p:spPr>
          <a:xfrm>
            <a:off x="838200" y="1155032"/>
            <a:ext cx="10515600" cy="5470357"/>
          </a:xfrm>
        </p:spPr>
        <p:txBody>
          <a:bodyPr/>
          <a:lstStyle/>
          <a:p>
            <a:pPr>
              <a:buNone/>
            </a:pPr>
            <a:r>
              <a:rPr lang="en-US" b="1" dirty="0">
                <a:solidFill>
                  <a:srgbClr val="7030A0"/>
                </a:solidFill>
              </a:rPr>
              <a:t>The failure of the crew who were indifferent to the SAFETY of the passengers:</a:t>
            </a:r>
          </a:p>
          <a:p>
            <a:pPr lvl="0"/>
            <a:r>
              <a:rPr lang="en-US" dirty="0"/>
              <a:t>Not abiding be the established tradition of the British Maritime services that “women and children are first” in the rescue sequence.</a:t>
            </a:r>
          </a:p>
          <a:p>
            <a:pPr lvl="0"/>
            <a:r>
              <a:rPr lang="en-US" dirty="0"/>
              <a:t>By discriminating in the selection of passengers, giving preference to the affluent travelling in first class</a:t>
            </a:r>
          </a:p>
          <a:p>
            <a:pPr lvl="0"/>
            <a:r>
              <a:rPr lang="en-US" dirty="0"/>
              <a:t>By not filling many of the lifeboats, resulting in many being only half full: many more could have been saved if lifeboats were fully loaded.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04896"/>
          </a:xfrm>
        </p:spPr>
        <p:txBody>
          <a:bodyPr>
            <a:normAutofit fontScale="90000"/>
          </a:bodyPr>
          <a:lstStyle/>
          <a:p>
            <a:r>
              <a:rPr lang="en-US" b="1" dirty="0"/>
              <a:t>RMS TITANIC</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825832" y="1256237"/>
            <a:ext cx="3184694" cy="2305109"/>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4411579" y="1251284"/>
            <a:ext cx="3866147" cy="2294021"/>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8569492" y="3994484"/>
            <a:ext cx="3397920" cy="2559718"/>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a:srcRect/>
          <a:stretch>
            <a:fillRect/>
          </a:stretch>
        </p:blipFill>
        <p:spPr bwMode="auto">
          <a:xfrm>
            <a:off x="253667" y="4052720"/>
            <a:ext cx="3804986" cy="2612775"/>
          </a:xfrm>
          <a:prstGeom prst="rect">
            <a:avLst/>
          </a:prstGeom>
          <a:noFill/>
          <a:ln w="9525">
            <a:noFill/>
            <a:miter lim="800000"/>
            <a:headEnd/>
            <a:tailEnd/>
          </a:ln>
          <a:effectLst/>
        </p:spPr>
      </p:pic>
      <p:pic>
        <p:nvPicPr>
          <p:cNvPr id="2054" name="Picture 6"/>
          <p:cNvPicPr>
            <a:picLocks noChangeAspect="1" noChangeArrowheads="1"/>
          </p:cNvPicPr>
          <p:nvPr/>
        </p:nvPicPr>
        <p:blipFill>
          <a:blip r:embed="rId6"/>
          <a:srcRect/>
          <a:stretch>
            <a:fillRect/>
          </a:stretch>
        </p:blipFill>
        <p:spPr bwMode="auto">
          <a:xfrm>
            <a:off x="8438146" y="362049"/>
            <a:ext cx="3529263" cy="2559718"/>
          </a:xfrm>
          <a:prstGeom prst="rect">
            <a:avLst/>
          </a:prstGeom>
          <a:noFill/>
          <a:ln w="9525">
            <a:noFill/>
            <a:miter lim="800000"/>
            <a:headEnd/>
            <a:tailEnd/>
          </a:ln>
          <a:effectLst/>
        </p:spPr>
      </p:pic>
      <p:pic>
        <p:nvPicPr>
          <p:cNvPr id="2055" name="Picture 7"/>
          <p:cNvPicPr>
            <a:picLocks noChangeAspect="1" noChangeArrowheads="1"/>
          </p:cNvPicPr>
          <p:nvPr/>
        </p:nvPicPr>
        <p:blipFill>
          <a:blip r:embed="rId7"/>
          <a:srcRect/>
          <a:stretch>
            <a:fillRect/>
          </a:stretch>
        </p:blipFill>
        <p:spPr bwMode="auto">
          <a:xfrm>
            <a:off x="4411579" y="4052720"/>
            <a:ext cx="3804986" cy="2559718"/>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McDonnell Douglas DC-10 – Turkish Airlines flight 981</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1990725" y="2372519"/>
            <a:ext cx="8210550" cy="325755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684" y="121285"/>
            <a:ext cx="11277600" cy="671195"/>
          </a:xfrm>
        </p:spPr>
        <p:txBody>
          <a:bodyPr>
            <a:normAutofit/>
          </a:bodyPr>
          <a:lstStyle/>
          <a:p>
            <a:r>
              <a:rPr lang="en-US" sz="3800" b="1" dirty="0"/>
              <a:t>McDonnell Douglas DC-10 – Turkish Airlines flight 981</a:t>
            </a:r>
          </a:p>
        </p:txBody>
      </p:sp>
      <p:sp>
        <p:nvSpPr>
          <p:cNvPr id="3" name="Content Placeholder 2"/>
          <p:cNvSpPr>
            <a:spLocks noGrp="1"/>
          </p:cNvSpPr>
          <p:nvPr>
            <p:ph idx="1"/>
          </p:nvPr>
        </p:nvSpPr>
        <p:spPr>
          <a:xfrm>
            <a:off x="838200" y="990600"/>
            <a:ext cx="10515600" cy="5516880"/>
          </a:xfrm>
        </p:spPr>
        <p:txBody>
          <a:bodyPr>
            <a:normAutofit fontScale="92500" lnSpcReduction="10000"/>
          </a:bodyPr>
          <a:lstStyle/>
          <a:p>
            <a:r>
              <a:rPr lang="en-US" dirty="0"/>
              <a:t>Since production began in 1969, the McDonnell Douglas Corporation has built 385 DC-10's and 60 of the KC-10, a military air tanker based on the DC-10: production ended in 1983</a:t>
            </a:r>
          </a:p>
          <a:p>
            <a:r>
              <a:rPr lang="en-US" dirty="0"/>
              <a:t>Fifty-one airlines operate the plane</a:t>
            </a:r>
          </a:p>
          <a:p>
            <a:endParaRPr lang="en-US" dirty="0"/>
          </a:p>
          <a:p>
            <a:r>
              <a:rPr lang="en-US" dirty="0"/>
              <a:t>In 1968, Douglas awarded </a:t>
            </a:r>
            <a:r>
              <a:rPr lang="en-US" dirty="0" err="1"/>
              <a:t>Convair</a:t>
            </a:r>
            <a:r>
              <a:rPr lang="en-US" dirty="0"/>
              <a:t>, a division of General Dynamics, the contract to build the fuselage, including the cargo doors</a:t>
            </a:r>
          </a:p>
          <a:p>
            <a:r>
              <a:rPr lang="en-US" dirty="0"/>
              <a:t>In May 1970, the first DC-10 was assembled and underwent ground tests in preparation for its maiden flight </a:t>
            </a:r>
          </a:p>
          <a:p>
            <a:r>
              <a:rPr lang="en-US" dirty="0"/>
              <a:t>During one of these ground tests, as the fuselage was being pressurized to test the air conditioning system, the rear cargo door flew open, resulting in a rapid depressurization of the cargo compartment. Instantly, the pressure in the cabin caused the passenger floor to buckle, collapsing into the cargo hold and severing all hydraulic flight control lines </a:t>
            </a:r>
          </a:p>
        </p:txBody>
      </p:sp>
    </p:spTree>
    <p:extLst>
      <p:ext uri="{BB962C8B-B14F-4D97-AF65-F5344CB8AC3E}">
        <p14:creationId xmlns:p14="http://schemas.microsoft.com/office/powerpoint/2010/main" val="1551010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842" y="365125"/>
            <a:ext cx="11871158" cy="808355"/>
          </a:xfrm>
        </p:spPr>
        <p:txBody>
          <a:bodyPr>
            <a:normAutofit/>
          </a:bodyPr>
          <a:lstStyle/>
          <a:p>
            <a:r>
              <a:rPr lang="en-US" sz="3800" b="1" dirty="0"/>
              <a:t>McDonnell Douglas DC-10 – Turkish Airlines flight 981</a:t>
            </a:r>
            <a:endParaRPr lang="en-US" sz="3800" dirty="0"/>
          </a:p>
        </p:txBody>
      </p:sp>
      <p:sp>
        <p:nvSpPr>
          <p:cNvPr id="4" name="Text Placeholder 3"/>
          <p:cNvSpPr>
            <a:spLocks noGrp="1"/>
          </p:cNvSpPr>
          <p:nvPr>
            <p:ph type="body" idx="1"/>
          </p:nvPr>
        </p:nvSpPr>
        <p:spPr>
          <a:xfrm>
            <a:off x="946468" y="1178243"/>
            <a:ext cx="5157787" cy="45719"/>
          </a:xfrm>
        </p:spPr>
        <p:txBody>
          <a:bodyPr>
            <a:normAutofit fontScale="25000" lnSpcReduction="20000"/>
          </a:bodyPr>
          <a:lstStyle/>
          <a:p>
            <a:endParaRPr lang="en-US" dirty="0"/>
          </a:p>
        </p:txBody>
      </p:sp>
      <p:sp>
        <p:nvSpPr>
          <p:cNvPr id="3" name="Content Placeholder 2"/>
          <p:cNvSpPr>
            <a:spLocks noGrp="1"/>
          </p:cNvSpPr>
          <p:nvPr>
            <p:ph sz="half" idx="2"/>
          </p:nvPr>
        </p:nvSpPr>
        <p:spPr>
          <a:xfrm>
            <a:off x="563880" y="1341120"/>
            <a:ext cx="5669280" cy="5151120"/>
          </a:xfrm>
        </p:spPr>
        <p:txBody>
          <a:bodyPr>
            <a:normAutofit lnSpcReduction="10000"/>
          </a:bodyPr>
          <a:lstStyle/>
          <a:p>
            <a:r>
              <a:rPr lang="en-US" dirty="0"/>
              <a:t>The McDonnell Douglas investigators came to the conclusion that the door was simply not properly locked in place and that it was extremely unlikely that the incident would be repeated </a:t>
            </a:r>
          </a:p>
          <a:p>
            <a:r>
              <a:rPr lang="en-US" dirty="0"/>
              <a:t>The failure was blamed on the mechanic who had improperly closed the door.</a:t>
            </a:r>
          </a:p>
          <a:p>
            <a:r>
              <a:rPr lang="en-US" dirty="0"/>
              <a:t>The end result was a series of small fixes that did not significantly improve the door-latching mechanism</a:t>
            </a:r>
          </a:p>
        </p:txBody>
      </p:sp>
      <p:sp>
        <p:nvSpPr>
          <p:cNvPr id="5" name="Text Placeholder 4"/>
          <p:cNvSpPr>
            <a:spLocks noGrp="1"/>
          </p:cNvSpPr>
          <p:nvPr>
            <p:ph type="body" sz="quarter" idx="3"/>
          </p:nvPr>
        </p:nvSpPr>
        <p:spPr>
          <a:xfrm>
            <a:off x="6172200" y="1223963"/>
            <a:ext cx="5183188" cy="45719"/>
          </a:xfrm>
        </p:spPr>
        <p:txBody>
          <a:bodyPr>
            <a:normAutofit fontScale="25000" lnSpcReduction="20000"/>
          </a:bodyPr>
          <a:lstStyle/>
          <a:p>
            <a:endParaRPr lang="en-US" dirty="0"/>
          </a:p>
        </p:txBody>
      </p:sp>
      <p:pic>
        <p:nvPicPr>
          <p:cNvPr id="1026" name="Picture 2" descr="Ariana Afghan Airlines DC-10 Fitzgerald.jpg"/>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843554" y="2087880"/>
            <a:ext cx="4967446"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0251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716" y="0"/>
            <a:ext cx="11919284" cy="1017704"/>
          </a:xfrm>
        </p:spPr>
        <p:txBody>
          <a:bodyPr>
            <a:noAutofit/>
          </a:bodyPr>
          <a:lstStyle/>
          <a:p>
            <a:r>
              <a:rPr lang="en-US" sz="3600" b="1" dirty="0"/>
              <a:t>McDonnell Douglas DC-10 – Turkish Airlines flight 981</a:t>
            </a:r>
            <a:endParaRPr lang="en-US" sz="3600" dirty="0"/>
          </a:p>
        </p:txBody>
      </p:sp>
      <p:sp>
        <p:nvSpPr>
          <p:cNvPr id="3" name="Content Placeholder 2"/>
          <p:cNvSpPr>
            <a:spLocks noGrp="1"/>
          </p:cNvSpPr>
          <p:nvPr>
            <p:ph idx="1"/>
          </p:nvPr>
        </p:nvSpPr>
        <p:spPr>
          <a:xfrm>
            <a:off x="838200" y="1427746"/>
            <a:ext cx="10515600" cy="5247373"/>
          </a:xfrm>
        </p:spPr>
        <p:txBody>
          <a:bodyPr>
            <a:normAutofit/>
          </a:bodyPr>
          <a:lstStyle/>
          <a:p>
            <a:r>
              <a:rPr lang="en-US" dirty="0"/>
              <a:t>This critical defect should have been noticed during FAA certification.</a:t>
            </a:r>
          </a:p>
          <a:p>
            <a:r>
              <a:rPr lang="en-US" dirty="0"/>
              <a:t>However, it is important to note that much of the work involved during certification testing is actually done by the manufacturers themselves in the name of the FAA. Because the FAA lacks the manpower and in some cases the expertise to inspect every aspect of an airliner, it appoints designated engineering representatives (DERs). In this instance, these men were paid by McDonnell Douglas, but spent a part of their working lives “wearing an FAA hat”. </a:t>
            </a:r>
          </a:p>
        </p:txBody>
      </p:sp>
    </p:spTree>
    <p:extLst>
      <p:ext uri="{BB962C8B-B14F-4D97-AF65-F5344CB8AC3E}">
        <p14:creationId xmlns:p14="http://schemas.microsoft.com/office/powerpoint/2010/main" val="22200479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0"/>
            <a:ext cx="12192000" cy="671195"/>
          </a:xfrm>
        </p:spPr>
        <p:txBody>
          <a:bodyPr>
            <a:noAutofit/>
          </a:bodyPr>
          <a:lstStyle/>
          <a:p>
            <a:r>
              <a:rPr lang="en-US" sz="3600" b="1" dirty="0"/>
              <a:t>McDonnell Douglas DC-10 – Turkish Airlines flight 981</a:t>
            </a:r>
            <a:endParaRPr lang="en-US" sz="3600" dirty="0"/>
          </a:p>
        </p:txBody>
      </p:sp>
      <p:sp>
        <p:nvSpPr>
          <p:cNvPr id="3" name="Content Placeholder 2"/>
          <p:cNvSpPr>
            <a:spLocks noGrp="1"/>
          </p:cNvSpPr>
          <p:nvPr>
            <p:ph idx="1"/>
          </p:nvPr>
        </p:nvSpPr>
        <p:spPr>
          <a:xfrm>
            <a:off x="838200" y="721895"/>
            <a:ext cx="10515600" cy="5739865"/>
          </a:xfrm>
        </p:spPr>
        <p:txBody>
          <a:bodyPr>
            <a:normAutofit/>
          </a:bodyPr>
          <a:lstStyle/>
          <a:p>
            <a:r>
              <a:rPr lang="en-US" dirty="0"/>
              <a:t>On June 12, 1972 American Airlines Flight 96, a DC-10, departed from Detroit. Prior to take-off, the last compartment to be secured was the rear cargo compartment. However, the cargo handler found it difficult to lock the rear cargo door completely and to do so used force, which closed the handle and caused the vent door to move into its proper position. Unfortunately, the internal mechanism was damaged, and the door was never properly locked </a:t>
            </a:r>
          </a:p>
          <a:p>
            <a:r>
              <a:rPr lang="en-US" dirty="0"/>
              <a:t>At an altitude of 11,750 feet, this rear cargo compartment door separated from the plane in flight. The rapid decompression that followed caused the floor to partially collapse into the cargo compartment, breaking various hydraulic control cables that were routed through the floor beams to the rear control system </a:t>
            </a:r>
          </a:p>
          <a:p>
            <a:r>
              <a:rPr lang="en-US" dirty="0"/>
              <a:t>The pilot, because of his experience, was able to land the plane safely at Detroit. This is the referred to as the ”Windsor Incident”</a:t>
            </a:r>
          </a:p>
        </p:txBody>
      </p:sp>
    </p:spTree>
    <p:extLst>
      <p:ext uri="{BB962C8B-B14F-4D97-AF65-F5344CB8AC3E}">
        <p14:creationId xmlns:p14="http://schemas.microsoft.com/office/powerpoint/2010/main" val="24198882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02104"/>
          </a:xfrm>
        </p:spPr>
        <p:txBody>
          <a:bodyPr>
            <a:noAutofit/>
          </a:bodyPr>
          <a:lstStyle/>
          <a:p>
            <a:r>
              <a:rPr lang="en-US" sz="3600" b="1" dirty="0"/>
              <a:t>McDonnell Douglas DC-10 – Turkish Airlines flight 981</a:t>
            </a:r>
            <a:endParaRPr lang="en-US" sz="3600" dirty="0"/>
          </a:p>
        </p:txBody>
      </p:sp>
      <p:sp>
        <p:nvSpPr>
          <p:cNvPr id="3" name="Content Placeholder 2"/>
          <p:cNvSpPr>
            <a:spLocks noGrp="1"/>
          </p:cNvSpPr>
          <p:nvPr>
            <p:ph idx="1"/>
          </p:nvPr>
        </p:nvSpPr>
        <p:spPr>
          <a:xfrm>
            <a:off x="838200" y="834190"/>
            <a:ext cx="10515600" cy="6023810"/>
          </a:xfrm>
        </p:spPr>
        <p:txBody>
          <a:bodyPr/>
          <a:lstStyle/>
          <a:p>
            <a:r>
              <a:rPr lang="en-US" dirty="0"/>
              <a:t>On March 3, 1974, Turkish Airlines Flight 981, a DC-10 out of Paris (see Fig. 1), experienced explosive decompression ten minutes after take-off when the rear cargo door burst open. The cargo area evacuated, and the floor of the passenger area, which separated the cabin from the lower cargo hold, buckled under the enormous pressure differential. As a result, the hydraulic control lines that ran under this floor to the tail of the craft were severed, and witnesses watched as the nonresponsive plane plummeted at nearly 500 mph into the </a:t>
            </a:r>
            <a:r>
              <a:rPr lang="en-US" dirty="0" err="1"/>
              <a:t>Ermenonville</a:t>
            </a:r>
            <a:r>
              <a:rPr lang="en-US" dirty="0"/>
              <a:t> forest outside Paris, killing all 346 people onboard</a:t>
            </a:r>
          </a:p>
        </p:txBody>
      </p:sp>
      <p:pic>
        <p:nvPicPr>
          <p:cNvPr id="1026" name="Picture 2" descr="https://i0.wp.com/2.bp.blogspot.com/_FYQrSFgrMSQ/SP-2b-sdVEI/AAAAAAAADwE/Y0de12zxvQU/s400/model+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7080" y="4579302"/>
            <a:ext cx="3810000" cy="22786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1.wp.com/1.bp.blogspot.com/_FYQrSFgrMSQ/SP8mZUnqMGI/AAAAAAAADv0/tdv5jMjsTK4/s400/model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4486274"/>
            <a:ext cx="3810000" cy="2371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735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80" y="15240"/>
            <a:ext cx="11582400" cy="838200"/>
          </a:xfrm>
        </p:spPr>
        <p:txBody>
          <a:bodyPr>
            <a:noAutofit/>
          </a:bodyPr>
          <a:lstStyle/>
          <a:p>
            <a:r>
              <a:rPr lang="en-US" sz="3400" b="1" dirty="0">
                <a:solidFill>
                  <a:schemeClr val="accent4">
                    <a:lumMod val="75000"/>
                  </a:schemeClr>
                </a:solidFill>
              </a:rPr>
              <a:t>Minister allows 14-storey Blue Ocean project despite legal disputes </a:t>
            </a:r>
          </a:p>
        </p:txBody>
      </p:sp>
      <p:sp>
        <p:nvSpPr>
          <p:cNvPr id="3" name="Content Placeholder 2"/>
          <p:cNvSpPr>
            <a:spLocks noGrp="1"/>
          </p:cNvSpPr>
          <p:nvPr>
            <p:ph idx="1"/>
          </p:nvPr>
        </p:nvSpPr>
        <p:spPr>
          <a:xfrm>
            <a:off x="838200" y="1005840"/>
            <a:ext cx="11003280" cy="5654040"/>
          </a:xfrm>
        </p:spPr>
        <p:txBody>
          <a:bodyPr>
            <a:normAutofit/>
          </a:bodyPr>
          <a:lstStyle/>
          <a:p>
            <a:r>
              <a:rPr lang="en-US" dirty="0"/>
              <a:t>The plot on which Blue Ocean was putting up the </a:t>
            </a:r>
            <a:r>
              <a:rPr lang="en-US" dirty="0" err="1"/>
              <a:t>highrise</a:t>
            </a:r>
            <a:r>
              <a:rPr lang="en-US" dirty="0"/>
              <a:t> is a </a:t>
            </a:r>
            <a:r>
              <a:rPr lang="en-US" b="1" dirty="0">
                <a:solidFill>
                  <a:srgbClr val="FF0000"/>
                </a:solidFill>
              </a:rPr>
              <a:t>‘Special Primary Residential Zone’</a:t>
            </a:r>
            <a:r>
              <a:rPr lang="en-US" dirty="0">
                <a:solidFill>
                  <a:srgbClr val="FF0000"/>
                </a:solidFill>
              </a:rPr>
              <a:t> </a:t>
            </a:r>
            <a:r>
              <a:rPr lang="en-US" dirty="0"/>
              <a:t>under the 2008 City of Colombo Development Plan (Amendment). The number of </a:t>
            </a:r>
            <a:r>
              <a:rPr lang="en-US" dirty="0" err="1"/>
              <a:t>storeys</a:t>
            </a:r>
            <a:r>
              <a:rPr lang="en-US" dirty="0"/>
              <a:t> allowed within such an area is </a:t>
            </a:r>
            <a:r>
              <a:rPr lang="en-US" b="1" dirty="0">
                <a:solidFill>
                  <a:srgbClr val="FF0000"/>
                </a:solidFill>
              </a:rPr>
              <a:t>five or ground plus four floors</a:t>
            </a:r>
          </a:p>
          <a:p>
            <a:r>
              <a:rPr lang="en-US" dirty="0"/>
              <a:t>It was feared that with the construction of an “</a:t>
            </a:r>
            <a:r>
              <a:rPr lang="en-US" dirty="0" err="1"/>
              <a:t>unauthorised</a:t>
            </a:r>
            <a:r>
              <a:rPr lang="en-US" dirty="0"/>
              <a:t> high rise structure on the subject premises, the adjoining properties and buildings will suffer serious and irreparable damage including cracks to walls and foundations, quite apart from violation of applicable regulations and environmental concerns”.</a:t>
            </a:r>
          </a:p>
          <a:p>
            <a:r>
              <a:rPr lang="en-US" dirty="0"/>
              <a:t>But in a gazette dated January 18, 2018, the Ministry , has designated the front lots along the eastern side of </a:t>
            </a:r>
            <a:r>
              <a:rPr lang="en-US" dirty="0" err="1"/>
              <a:t>Layards</a:t>
            </a:r>
            <a:r>
              <a:rPr lang="en-US" dirty="0"/>
              <a:t> Road to be a ‘</a:t>
            </a:r>
            <a:r>
              <a:rPr lang="en-US" b="1" dirty="0">
                <a:solidFill>
                  <a:srgbClr val="FF0000"/>
                </a:solidFill>
              </a:rPr>
              <a:t>Mixed Development Zone’. </a:t>
            </a:r>
          </a:p>
          <a:p>
            <a:endParaRPr lang="en-US" dirty="0"/>
          </a:p>
        </p:txBody>
      </p:sp>
    </p:spTree>
    <p:extLst>
      <p:ext uri="{BB962C8B-B14F-4D97-AF65-F5344CB8AC3E}">
        <p14:creationId xmlns:p14="http://schemas.microsoft.com/office/powerpoint/2010/main" val="14604070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49275"/>
          </a:xfrm>
        </p:spPr>
        <p:txBody>
          <a:bodyPr>
            <a:noAutofit/>
          </a:bodyPr>
          <a:lstStyle/>
          <a:p>
            <a:r>
              <a:rPr lang="en-US" sz="3600" b="1" dirty="0"/>
              <a:t>McDonnell Douglas DC-10 – Turkish Airlines flight 981</a:t>
            </a:r>
            <a:endParaRPr lang="en-US" sz="3600" dirty="0"/>
          </a:p>
        </p:txBody>
      </p:sp>
      <p:sp>
        <p:nvSpPr>
          <p:cNvPr id="3" name="Content Placeholder 2"/>
          <p:cNvSpPr>
            <a:spLocks noGrp="1"/>
          </p:cNvSpPr>
          <p:nvPr>
            <p:ph idx="1"/>
          </p:nvPr>
        </p:nvSpPr>
        <p:spPr>
          <a:xfrm>
            <a:off x="944880" y="758824"/>
            <a:ext cx="10652760" cy="6099176"/>
          </a:xfrm>
        </p:spPr>
        <p:txBody>
          <a:bodyPr>
            <a:normAutofit fontScale="92500"/>
          </a:bodyPr>
          <a:lstStyle/>
          <a:p>
            <a:r>
              <a:rPr lang="en-US" dirty="0"/>
              <a:t>The crash of Flight 981 is worth further examination because it is an excellent case study of how </a:t>
            </a:r>
            <a:r>
              <a:rPr lang="en-US" b="1" dirty="0">
                <a:solidFill>
                  <a:srgbClr val="CC0099"/>
                </a:solidFill>
              </a:rPr>
              <a:t>safety</a:t>
            </a:r>
            <a:r>
              <a:rPr lang="en-US" dirty="0"/>
              <a:t> and </a:t>
            </a:r>
            <a:r>
              <a:rPr lang="en-US" b="1" dirty="0">
                <a:solidFill>
                  <a:srgbClr val="CC0099"/>
                </a:solidFill>
              </a:rPr>
              <a:t>ethics</a:t>
            </a:r>
            <a:r>
              <a:rPr lang="en-US" dirty="0"/>
              <a:t> can be compromised. McDonnell Douglas overlooked incidents that indicated a potentially fatal safety problem, and the penalty was the loss of hundreds of lives</a:t>
            </a:r>
          </a:p>
          <a:p>
            <a:endParaRPr lang="en-US" dirty="0"/>
          </a:p>
          <a:p>
            <a:r>
              <a:rPr lang="en-US" dirty="0"/>
              <a:t>The Engineers’ Opinions</a:t>
            </a:r>
          </a:p>
          <a:p>
            <a:r>
              <a:rPr lang="en-US" dirty="0"/>
              <a:t>In 1969 MD requested that </a:t>
            </a:r>
            <a:r>
              <a:rPr lang="en-US" dirty="0" err="1"/>
              <a:t>Convair</a:t>
            </a:r>
            <a:r>
              <a:rPr lang="en-US" dirty="0"/>
              <a:t> draft a Failure Mode and Effects Analysis (FMEA) for the cargo door locking system.</a:t>
            </a:r>
          </a:p>
          <a:p>
            <a:r>
              <a:rPr lang="en-US" dirty="0"/>
              <a:t>The resulting study identified nine possible sequences that could produce a life-threatening situation, including the exact sequences which occurred both in the Windsor Incident and on Flight 981. </a:t>
            </a:r>
          </a:p>
          <a:p>
            <a:r>
              <a:rPr lang="en-US" dirty="0"/>
              <a:t>However, this report was never shown to the FAA by Douglas, nor could </a:t>
            </a:r>
            <a:r>
              <a:rPr lang="en-US" dirty="0" err="1"/>
              <a:t>Convair</a:t>
            </a:r>
            <a:r>
              <a:rPr lang="en-US" dirty="0"/>
              <a:t> contact the agency by terms of their contract. Indeed, the FMEAs later submitted to the FAA by McDonnell Douglas for certification of the DC-10 made no mention of malfunctions of lower cargo doors</a:t>
            </a:r>
          </a:p>
        </p:txBody>
      </p:sp>
    </p:spTree>
    <p:extLst>
      <p:ext uri="{BB962C8B-B14F-4D97-AF65-F5344CB8AC3E}">
        <p14:creationId xmlns:p14="http://schemas.microsoft.com/office/powerpoint/2010/main" val="3931674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011" y="0"/>
            <a:ext cx="11518231" cy="1132406"/>
          </a:xfrm>
        </p:spPr>
        <p:txBody>
          <a:bodyPr>
            <a:normAutofit/>
          </a:bodyPr>
          <a:lstStyle/>
          <a:p>
            <a:r>
              <a:rPr lang="en-US" sz="3800" b="1" dirty="0"/>
              <a:t>McDonnell Douglas DC-10 – Turkish Airlines flight 981</a:t>
            </a:r>
            <a:endParaRPr lang="en-US" sz="3800" dirty="0"/>
          </a:p>
        </p:txBody>
      </p:sp>
      <p:sp>
        <p:nvSpPr>
          <p:cNvPr id="4" name="Content Placeholder 3"/>
          <p:cNvSpPr>
            <a:spLocks noGrp="1"/>
          </p:cNvSpPr>
          <p:nvPr>
            <p:ph idx="1"/>
          </p:nvPr>
        </p:nvSpPr>
        <p:spPr>
          <a:xfrm>
            <a:off x="822157" y="1186314"/>
            <a:ext cx="10515600" cy="5671686"/>
          </a:xfrm>
        </p:spPr>
        <p:txBody>
          <a:bodyPr>
            <a:normAutofit/>
          </a:bodyPr>
          <a:lstStyle/>
          <a:p>
            <a:r>
              <a:rPr lang="en-US" dirty="0"/>
              <a:t>In most cases airplane malfunctions are not discovered until after a major incident occurs; however, here </a:t>
            </a:r>
            <a:r>
              <a:rPr lang="en-US" dirty="0" err="1"/>
              <a:t>McD</a:t>
            </a:r>
            <a:r>
              <a:rPr lang="en-US" dirty="0"/>
              <a:t>-D was presented with a problem in their design well before the first commercial flight. </a:t>
            </a:r>
          </a:p>
          <a:p>
            <a:r>
              <a:rPr lang="en-US" dirty="0"/>
              <a:t>The fact that the problem with the cargo door and the hydraulic lines was not taken seriously indicates that </a:t>
            </a:r>
            <a:r>
              <a:rPr lang="en-US" dirty="0" err="1"/>
              <a:t>McD</a:t>
            </a:r>
            <a:r>
              <a:rPr lang="en-US" dirty="0"/>
              <a:t>-D lost sight of the first responsibility of an engineer, which is to “</a:t>
            </a:r>
            <a:r>
              <a:rPr lang="en-US" b="1" dirty="0"/>
              <a:t>hold paramount the safety, health and welfare of the public” </a:t>
            </a:r>
            <a:r>
              <a:rPr lang="en-US" dirty="0"/>
              <a:t>and “take responsibility for the consequences of their work”</a:t>
            </a:r>
          </a:p>
          <a:p>
            <a:endParaRPr lang="en-US" dirty="0"/>
          </a:p>
        </p:txBody>
      </p:sp>
    </p:spTree>
    <p:extLst>
      <p:ext uri="{BB962C8B-B14F-4D97-AF65-F5344CB8AC3E}">
        <p14:creationId xmlns:p14="http://schemas.microsoft.com/office/powerpoint/2010/main" val="26226539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674" y="1"/>
            <a:ext cx="11935326" cy="962526"/>
          </a:xfrm>
        </p:spPr>
        <p:txBody>
          <a:bodyPr>
            <a:normAutofit/>
          </a:bodyPr>
          <a:lstStyle/>
          <a:p>
            <a:r>
              <a:rPr lang="en-US" sz="3600" b="1" dirty="0"/>
              <a:t>McDonnell Douglas DC-10 – Turkish Airlines flight 981</a:t>
            </a:r>
            <a:endParaRPr lang="en-US" sz="3600" dirty="0"/>
          </a:p>
        </p:txBody>
      </p:sp>
      <p:sp>
        <p:nvSpPr>
          <p:cNvPr id="3" name="Content Placeholder 2"/>
          <p:cNvSpPr>
            <a:spLocks noGrp="1"/>
          </p:cNvSpPr>
          <p:nvPr>
            <p:ph idx="1"/>
          </p:nvPr>
        </p:nvSpPr>
        <p:spPr>
          <a:xfrm>
            <a:off x="886326" y="975393"/>
            <a:ext cx="10515600" cy="5649996"/>
          </a:xfrm>
        </p:spPr>
        <p:txBody>
          <a:bodyPr>
            <a:normAutofit lnSpcReduction="10000"/>
          </a:bodyPr>
          <a:lstStyle/>
          <a:p>
            <a:pPr algn="just"/>
            <a:r>
              <a:rPr lang="en-US" dirty="0"/>
              <a:t>After the Windsor incident an </a:t>
            </a:r>
            <a:r>
              <a:rPr lang="en-US" b="1" dirty="0">
                <a:solidFill>
                  <a:srgbClr val="FF0000"/>
                </a:solidFill>
              </a:rPr>
              <a:t>Airworthiness Directive </a:t>
            </a:r>
            <a:r>
              <a:rPr lang="en-US" dirty="0"/>
              <a:t>should have been issued, which could have grounded the plane until the cargo door issue was corrected </a:t>
            </a:r>
          </a:p>
          <a:p>
            <a:pPr algn="just"/>
            <a:r>
              <a:rPr lang="en-US" dirty="0"/>
              <a:t>At the time, this result was critical to </a:t>
            </a:r>
            <a:r>
              <a:rPr lang="en-US" dirty="0" err="1"/>
              <a:t>McD</a:t>
            </a:r>
            <a:r>
              <a:rPr lang="en-US" dirty="0"/>
              <a:t>-D financially and so it was necessary in this competitive business to obtain orders from foreign airlines. That summer, </a:t>
            </a:r>
            <a:r>
              <a:rPr lang="en-US" dirty="0" err="1"/>
              <a:t>McD</a:t>
            </a:r>
            <a:r>
              <a:rPr lang="en-US" dirty="0"/>
              <a:t>-D was launching a large-scale sales campaign targeting Middle Eastern airliners</a:t>
            </a:r>
          </a:p>
          <a:p>
            <a:pPr algn="just"/>
            <a:r>
              <a:rPr lang="en-US" dirty="0"/>
              <a:t>The issuing of an AD at this juncture would have publicly cast doubt onto the company’s sales focus, giving plenty of room to competitors, before full confidence in the plane could be reinstated</a:t>
            </a:r>
          </a:p>
          <a:p>
            <a:pPr algn="just"/>
            <a:r>
              <a:rPr lang="en-US" dirty="0"/>
              <a:t>However, before the AD was issued, </a:t>
            </a:r>
            <a:r>
              <a:rPr lang="en-US" dirty="0" err="1"/>
              <a:t>McD</a:t>
            </a:r>
            <a:r>
              <a:rPr lang="en-US" dirty="0"/>
              <a:t>-D President worked out a </a:t>
            </a:r>
            <a:r>
              <a:rPr lang="en-US" b="1" dirty="0">
                <a:solidFill>
                  <a:srgbClr val="FF0000"/>
                </a:solidFill>
              </a:rPr>
              <a:t>Gentleman’s Agreement </a:t>
            </a:r>
            <a:r>
              <a:rPr lang="en-US" dirty="0"/>
              <a:t>with the FAA, where </a:t>
            </a:r>
            <a:r>
              <a:rPr lang="en-US" dirty="0" err="1"/>
              <a:t>McD</a:t>
            </a:r>
            <a:r>
              <a:rPr lang="en-US" dirty="0"/>
              <a:t> promised to fix the problems with the cargo door and the FAA agreed to have a less stringent certification process </a:t>
            </a:r>
          </a:p>
          <a:p>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548" y="295342"/>
            <a:ext cx="12192000" cy="1068237"/>
          </a:xfrm>
        </p:spPr>
        <p:txBody>
          <a:bodyPr>
            <a:noAutofit/>
          </a:bodyPr>
          <a:lstStyle/>
          <a:p>
            <a:r>
              <a:rPr lang="en-US" sz="3600" b="1" dirty="0"/>
              <a:t>McDonnell Douglas DC-10 – Turkish Airlines flight 981</a:t>
            </a:r>
            <a:endParaRPr lang="en-US" sz="3600" dirty="0"/>
          </a:p>
        </p:txBody>
      </p:sp>
      <p:sp>
        <p:nvSpPr>
          <p:cNvPr id="3" name="Content Placeholder 2"/>
          <p:cNvSpPr>
            <a:spLocks noGrp="1"/>
          </p:cNvSpPr>
          <p:nvPr>
            <p:ph idx="1"/>
          </p:nvPr>
        </p:nvSpPr>
        <p:spPr>
          <a:xfrm>
            <a:off x="899962" y="1429385"/>
            <a:ext cx="10515600" cy="5428615"/>
          </a:xfrm>
        </p:spPr>
        <p:txBody>
          <a:bodyPr>
            <a:normAutofit/>
          </a:bodyPr>
          <a:lstStyle/>
          <a:p>
            <a:r>
              <a:rPr lang="en-US" dirty="0"/>
              <a:t>A significant event pertaining to the Turkish Airlines crash, however, involved a memorandum written immediately after the Windsor Incident by Daniel Applegate, who was chief product engineer for </a:t>
            </a:r>
            <a:r>
              <a:rPr lang="en-US" dirty="0" err="1"/>
              <a:t>Convair</a:t>
            </a:r>
            <a:r>
              <a:rPr lang="en-US" dirty="0"/>
              <a:t> and thus in charge of the cargo door’s design. </a:t>
            </a:r>
          </a:p>
          <a:p>
            <a:r>
              <a:rPr lang="en-US" dirty="0"/>
              <a:t>In this formal appeal to his management, he urged that </a:t>
            </a:r>
            <a:r>
              <a:rPr lang="en-US" dirty="0" err="1"/>
              <a:t>McD</a:t>
            </a:r>
            <a:r>
              <a:rPr lang="en-US" dirty="0"/>
              <a:t>-D be approached about the door, because of their decisions which gradually degraded the door’s safety systems, which could lead to the loss of the airplane.</a:t>
            </a:r>
          </a:p>
          <a:p>
            <a:r>
              <a:rPr lang="en-US" dirty="0"/>
              <a:t>However, his superiors believed that this action might damage </a:t>
            </a:r>
            <a:r>
              <a:rPr lang="en-US" dirty="0" err="1"/>
              <a:t>Convair’s</a:t>
            </a:r>
            <a:r>
              <a:rPr lang="en-US" dirty="0"/>
              <a:t> relationship with </a:t>
            </a:r>
            <a:r>
              <a:rPr lang="en-US" dirty="0" err="1"/>
              <a:t>McD</a:t>
            </a:r>
            <a:r>
              <a:rPr lang="en-US" dirty="0"/>
              <a:t>-D, and they did not pursue the matter any further. The matter ended there !!</a:t>
            </a:r>
          </a:p>
        </p:txBody>
      </p:sp>
    </p:spTree>
    <p:extLst>
      <p:ext uri="{BB962C8B-B14F-4D97-AF65-F5344CB8AC3E}">
        <p14:creationId xmlns:p14="http://schemas.microsoft.com/office/powerpoint/2010/main" val="22965093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548" y="295342"/>
            <a:ext cx="12192000" cy="1068237"/>
          </a:xfrm>
        </p:spPr>
        <p:txBody>
          <a:bodyPr>
            <a:noAutofit/>
          </a:bodyPr>
          <a:lstStyle/>
          <a:p>
            <a:r>
              <a:rPr lang="en-US" sz="3600" b="1" dirty="0"/>
              <a:t>McDonnell Douglas DC-10 – Turkish Airlines flight 981</a:t>
            </a:r>
            <a:endParaRPr lang="en-US" sz="3600" dirty="0"/>
          </a:p>
        </p:txBody>
      </p:sp>
      <p:sp>
        <p:nvSpPr>
          <p:cNvPr id="3" name="Content Placeholder 2"/>
          <p:cNvSpPr>
            <a:spLocks noGrp="1"/>
          </p:cNvSpPr>
          <p:nvPr>
            <p:ph idx="1"/>
          </p:nvPr>
        </p:nvSpPr>
        <p:spPr>
          <a:xfrm>
            <a:off x="899962" y="1429385"/>
            <a:ext cx="10515600" cy="5428615"/>
          </a:xfrm>
        </p:spPr>
        <p:txBody>
          <a:bodyPr>
            <a:normAutofit/>
          </a:bodyPr>
          <a:lstStyle/>
          <a:p>
            <a:r>
              <a:rPr lang="en-US" dirty="0"/>
              <a:t>A significant event pertaining to the Turkish Airlines crash, however, involved a memorandum written immediately after the Windsor Incident by Daniel Applegate, who was chief product engineer for </a:t>
            </a:r>
            <a:r>
              <a:rPr lang="en-US" dirty="0" err="1"/>
              <a:t>Convair</a:t>
            </a:r>
            <a:r>
              <a:rPr lang="en-US" dirty="0"/>
              <a:t> and thus in charge of the cargo door’s design. </a:t>
            </a:r>
          </a:p>
          <a:p>
            <a:r>
              <a:rPr lang="en-US" dirty="0"/>
              <a:t>In this formal appeal to his management, he urged that </a:t>
            </a:r>
            <a:r>
              <a:rPr lang="en-US" dirty="0" err="1"/>
              <a:t>McD</a:t>
            </a:r>
            <a:r>
              <a:rPr lang="en-US" dirty="0"/>
              <a:t>-D be approached about the door, because of their decisions which gradually degraded the door’s safety systems, which could lead to the loss of the airplane.</a:t>
            </a:r>
          </a:p>
          <a:p>
            <a:r>
              <a:rPr lang="en-US" dirty="0"/>
              <a:t>However, his superiors believed that this action might damage </a:t>
            </a:r>
            <a:r>
              <a:rPr lang="en-US" dirty="0" err="1"/>
              <a:t>Convair’s</a:t>
            </a:r>
            <a:r>
              <a:rPr lang="en-US" dirty="0"/>
              <a:t> relationship with </a:t>
            </a:r>
            <a:r>
              <a:rPr lang="en-US" dirty="0" err="1"/>
              <a:t>McD</a:t>
            </a:r>
            <a:r>
              <a:rPr lang="en-US" dirty="0"/>
              <a:t>-D, and they did not pursue the matter any further. The matter ended there !!</a:t>
            </a:r>
          </a:p>
        </p:txBody>
      </p:sp>
    </p:spTree>
    <p:extLst>
      <p:ext uri="{BB962C8B-B14F-4D97-AF65-F5344CB8AC3E}">
        <p14:creationId xmlns:p14="http://schemas.microsoft.com/office/powerpoint/2010/main" val="3309992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82245"/>
            <a:ext cx="11534274" cy="686435"/>
          </a:xfrm>
        </p:spPr>
        <p:txBody>
          <a:bodyPr>
            <a:normAutofit/>
          </a:bodyPr>
          <a:lstStyle/>
          <a:p>
            <a:r>
              <a:rPr lang="en-US" sz="3800" b="1" dirty="0"/>
              <a:t>McDonnell Douglas DC-10 – Turkish Airlines flight 981</a:t>
            </a:r>
            <a:endParaRPr lang="en-US" sz="3800" dirty="0"/>
          </a:p>
        </p:txBody>
      </p:sp>
      <p:sp>
        <p:nvSpPr>
          <p:cNvPr id="3" name="Content Placeholder 2"/>
          <p:cNvSpPr>
            <a:spLocks noGrp="1"/>
          </p:cNvSpPr>
          <p:nvPr>
            <p:ph idx="1"/>
          </p:nvPr>
        </p:nvSpPr>
        <p:spPr>
          <a:xfrm>
            <a:off x="1005840" y="1170304"/>
            <a:ext cx="10515600" cy="5291455"/>
          </a:xfrm>
        </p:spPr>
        <p:txBody>
          <a:bodyPr/>
          <a:lstStyle/>
          <a:p>
            <a:r>
              <a:rPr lang="en-US" dirty="0"/>
              <a:t>ETHICAL ISSUES :</a:t>
            </a:r>
          </a:p>
          <a:p>
            <a:r>
              <a:rPr lang="en-US" dirty="0" err="1"/>
              <a:t>McD</a:t>
            </a:r>
            <a:r>
              <a:rPr lang="en-US" dirty="0"/>
              <a:t>-D’s failure to safe-guard LIFE and PROPERTY</a:t>
            </a:r>
          </a:p>
          <a:p>
            <a:r>
              <a:rPr lang="en-US" dirty="0" err="1"/>
              <a:t>McD</a:t>
            </a:r>
            <a:r>
              <a:rPr lang="en-US" dirty="0"/>
              <a:t>-D staff acting as FAA inspector is a definite conflict of interest</a:t>
            </a:r>
          </a:p>
          <a:p>
            <a:r>
              <a:rPr lang="en-US" dirty="0"/>
              <a:t>The failure to highlight the problem with the cargo door of the DC-10 is a classic example of how mistakes can be ignored / overlooked when manufacturers are given the opportunity to police themselves</a:t>
            </a:r>
          </a:p>
          <a:p>
            <a:r>
              <a:rPr lang="en-US" dirty="0"/>
              <a:t>Non-disclosure of FMEA to FAA – hiding of the TRUTH</a:t>
            </a:r>
          </a:p>
          <a:p>
            <a:r>
              <a:rPr lang="en-US" dirty="0"/>
              <a:t>The dubious “Gentlemen’s Agreement” between the heads of </a:t>
            </a:r>
            <a:r>
              <a:rPr lang="en-US" dirty="0" err="1"/>
              <a:t>McD</a:t>
            </a:r>
            <a:r>
              <a:rPr lang="en-US" dirty="0"/>
              <a:t>-D and FAA, which would indicate that the head of the FAA would have received  a handsome reward for soft-peddling the issue. </a:t>
            </a:r>
          </a:p>
          <a:p>
            <a:r>
              <a:rPr lang="en-US" dirty="0"/>
              <a:t>Applegate’s failure to “whistle blow” </a:t>
            </a:r>
          </a:p>
          <a:p>
            <a:endParaRPr lang="en-US" dirty="0"/>
          </a:p>
        </p:txBody>
      </p:sp>
    </p:spTree>
    <p:extLst>
      <p:ext uri="{BB962C8B-B14F-4D97-AF65-F5344CB8AC3E}">
        <p14:creationId xmlns:p14="http://schemas.microsoft.com/office/powerpoint/2010/main" val="8417357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85288-1312-2C79-C51F-1321B0CF3682}"/>
              </a:ext>
            </a:extLst>
          </p:cNvPr>
          <p:cNvSpPr>
            <a:spLocks noGrp="1"/>
          </p:cNvSpPr>
          <p:nvPr>
            <p:ph type="title"/>
          </p:nvPr>
        </p:nvSpPr>
        <p:spPr>
          <a:xfrm>
            <a:off x="838200" y="0"/>
            <a:ext cx="10515600" cy="1325563"/>
          </a:xfrm>
        </p:spPr>
        <p:txBody>
          <a:bodyPr/>
          <a:lstStyle/>
          <a:p>
            <a:r>
              <a:rPr lang="en-US" b="1" dirty="0">
                <a:solidFill>
                  <a:srgbClr val="0000CC"/>
                </a:solidFill>
              </a:rPr>
              <a:t>BOEING 737 Max9 </a:t>
            </a:r>
            <a:r>
              <a:rPr lang="en-US" b="1" dirty="0" err="1">
                <a:solidFill>
                  <a:srgbClr val="0000CC"/>
                </a:solidFill>
              </a:rPr>
              <a:t>DoorPlug</a:t>
            </a:r>
            <a:r>
              <a:rPr lang="en-US" b="1" dirty="0">
                <a:solidFill>
                  <a:srgbClr val="0000CC"/>
                </a:solidFill>
              </a:rPr>
              <a:t> Blowout</a:t>
            </a:r>
          </a:p>
        </p:txBody>
      </p:sp>
      <p:sp>
        <p:nvSpPr>
          <p:cNvPr id="3" name="Content Placeholder 2">
            <a:extLst>
              <a:ext uri="{FF2B5EF4-FFF2-40B4-BE49-F238E27FC236}">
                <a16:creationId xmlns:a16="http://schemas.microsoft.com/office/drawing/2014/main" id="{05AB7088-48D0-9C4F-C863-6067D4D22437}"/>
              </a:ext>
            </a:extLst>
          </p:cNvPr>
          <p:cNvSpPr>
            <a:spLocks noGrp="1"/>
          </p:cNvSpPr>
          <p:nvPr>
            <p:ph idx="1"/>
          </p:nvPr>
        </p:nvSpPr>
        <p:spPr>
          <a:xfrm>
            <a:off x="1179394" y="1325562"/>
            <a:ext cx="10515600" cy="5532437"/>
          </a:xfrm>
        </p:spPr>
        <p:txBody>
          <a:bodyPr>
            <a:normAutofit/>
          </a:bodyPr>
          <a:lstStyle/>
          <a:p>
            <a:r>
              <a:rPr lang="en-US" b="0" i="0" dirty="0">
                <a:solidFill>
                  <a:srgbClr val="111111"/>
                </a:solidFill>
                <a:effectLst/>
                <a:latin typeface="Roboto" panose="02000000000000000000" pitchFamily="2" charset="0"/>
              </a:rPr>
              <a:t>The </a:t>
            </a:r>
            <a:r>
              <a:rPr lang="en-US" b="1" i="0" dirty="0">
                <a:solidFill>
                  <a:srgbClr val="111111"/>
                </a:solidFill>
                <a:effectLst/>
                <a:latin typeface="Roboto" panose="02000000000000000000" pitchFamily="2" charset="0"/>
              </a:rPr>
              <a:t>Jan. 5, 2024</a:t>
            </a:r>
            <a:r>
              <a:rPr lang="en-US" b="0" i="0" dirty="0">
                <a:solidFill>
                  <a:srgbClr val="111111"/>
                </a:solidFill>
                <a:effectLst/>
                <a:latin typeface="Roboto" panose="02000000000000000000" pitchFamily="2" charset="0"/>
              </a:rPr>
              <a:t>, explosive decompression after takeoff of an Alaska Airways flight was related to a component called a “door plug” being ejected from the fuselage of the aircraft.</a:t>
            </a:r>
          </a:p>
          <a:p>
            <a:r>
              <a:rPr lang="en-US" b="0" i="0" dirty="0">
                <a:solidFill>
                  <a:srgbClr val="111111"/>
                </a:solidFill>
                <a:effectLst/>
                <a:latin typeface="Roboto" panose="02000000000000000000" pitchFamily="2" charset="0"/>
              </a:rPr>
              <a:t>Following the in-flight blowout of the Door Plug of a Boeing 737 Max 9, federal regulators have grounded planes and are stepping up scrutiny of Boeing’s manufacturing process. </a:t>
            </a:r>
          </a:p>
          <a:p>
            <a:r>
              <a:rPr lang="en-US" b="0" i="0" dirty="0">
                <a:solidFill>
                  <a:srgbClr val="2B2B2B"/>
                </a:solidFill>
                <a:effectLst/>
                <a:latin typeface="Segoe UI" panose="020B0502040204020203" pitchFamily="34" charset="0"/>
              </a:rPr>
              <a:t>The investigation is focused on four bolts that hold the door plug in place. The National Transportation Safety Board is trying to determine if they fell off during the event or if they were never installed to begin with.</a:t>
            </a:r>
          </a:p>
          <a:p>
            <a:r>
              <a:rPr lang="en-US" b="0" i="0" dirty="0">
                <a:solidFill>
                  <a:srgbClr val="2B2B2B"/>
                </a:solidFill>
                <a:effectLst/>
                <a:latin typeface="Segoe UI" panose="020B0502040204020203" pitchFamily="34" charset="0"/>
              </a:rPr>
              <a:t>Based on new information, </a:t>
            </a:r>
            <a:r>
              <a:rPr lang="en-US" b="1" i="0" dirty="0">
                <a:solidFill>
                  <a:srgbClr val="FF0000"/>
                </a:solidFill>
                <a:effectLst/>
                <a:latin typeface="Segoe UI" panose="020B0502040204020203" pitchFamily="34" charset="0"/>
              </a:rPr>
              <a:t>it may be the latter.</a:t>
            </a:r>
          </a:p>
          <a:p>
            <a:endParaRPr lang="en-US" dirty="0"/>
          </a:p>
        </p:txBody>
      </p:sp>
    </p:spTree>
    <p:extLst>
      <p:ext uri="{BB962C8B-B14F-4D97-AF65-F5344CB8AC3E}">
        <p14:creationId xmlns:p14="http://schemas.microsoft.com/office/powerpoint/2010/main" val="268231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0BF48-B9F1-BC0D-3155-A9C9F9FBAC86}"/>
              </a:ext>
            </a:extLst>
          </p:cNvPr>
          <p:cNvSpPr>
            <a:spLocks noGrp="1"/>
          </p:cNvSpPr>
          <p:nvPr>
            <p:ph type="title"/>
          </p:nvPr>
        </p:nvSpPr>
        <p:spPr>
          <a:xfrm>
            <a:off x="838200" y="0"/>
            <a:ext cx="10515600" cy="1101585"/>
          </a:xfrm>
        </p:spPr>
        <p:txBody>
          <a:bodyPr/>
          <a:lstStyle/>
          <a:p>
            <a:r>
              <a:rPr lang="en-US" b="1" dirty="0">
                <a:solidFill>
                  <a:srgbClr val="0000CC"/>
                </a:solidFill>
              </a:rPr>
              <a:t>BOEING 737 Max9 </a:t>
            </a:r>
            <a:r>
              <a:rPr lang="en-US" b="1" dirty="0" err="1">
                <a:solidFill>
                  <a:srgbClr val="0000CC"/>
                </a:solidFill>
              </a:rPr>
              <a:t>DoorPlug</a:t>
            </a:r>
            <a:r>
              <a:rPr lang="en-US" b="1" dirty="0">
                <a:solidFill>
                  <a:srgbClr val="0000CC"/>
                </a:solidFill>
              </a:rPr>
              <a:t> Blowout</a:t>
            </a:r>
            <a:endParaRPr lang="en-US" dirty="0">
              <a:solidFill>
                <a:srgbClr val="0000CC"/>
              </a:solidFill>
            </a:endParaRPr>
          </a:p>
        </p:txBody>
      </p:sp>
      <p:pic>
        <p:nvPicPr>
          <p:cNvPr id="1026" name="Picture 2" descr="The fuselage plug area of Alaska Airlines Flight 1282. NTSB via Reuters">
            <a:extLst>
              <a:ext uri="{FF2B5EF4-FFF2-40B4-BE49-F238E27FC236}">
                <a16:creationId xmlns:a16="http://schemas.microsoft.com/office/drawing/2014/main" id="{5F3F30BE-62A5-0F2D-3C17-3F83D7FD6A9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09650" y="2825027"/>
            <a:ext cx="5086350" cy="3390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A4DA9D0-6125-E8A9-AD58-10F49E4CB99A}"/>
              </a:ext>
            </a:extLst>
          </p:cNvPr>
          <p:cNvSpPr txBox="1"/>
          <p:nvPr/>
        </p:nvSpPr>
        <p:spPr>
          <a:xfrm>
            <a:off x="838200" y="1101585"/>
            <a:ext cx="10612272" cy="1384995"/>
          </a:xfrm>
          <a:prstGeom prst="rect">
            <a:avLst/>
          </a:prstGeom>
          <a:noFill/>
        </p:spPr>
        <p:txBody>
          <a:bodyPr wrap="square">
            <a:spAutoFit/>
          </a:bodyPr>
          <a:lstStyle/>
          <a:p>
            <a:r>
              <a:rPr lang="en-US" sz="2800" b="0" i="0" dirty="0">
                <a:solidFill>
                  <a:srgbClr val="2B2B2B"/>
                </a:solidFill>
                <a:effectLst/>
                <a:latin typeface="Segoe UI" panose="020B0502040204020203" pitchFamily="34" charset="0"/>
              </a:rPr>
              <a:t>Boeing Co.’s use of multiple record-keeping systems to log work during final construction of its 737 Max jets may have played a role in the manufacturing lapse that led to this accident.</a:t>
            </a:r>
            <a:endParaRPr lang="en-US" sz="2800" dirty="0"/>
          </a:p>
        </p:txBody>
      </p:sp>
      <p:pic>
        <p:nvPicPr>
          <p:cNvPr id="7" name="Picture 6">
            <a:extLst>
              <a:ext uri="{FF2B5EF4-FFF2-40B4-BE49-F238E27FC236}">
                <a16:creationId xmlns:a16="http://schemas.microsoft.com/office/drawing/2014/main" id="{D43BFCED-88D1-11F8-9CF4-A9161A76C871}"/>
              </a:ext>
            </a:extLst>
          </p:cNvPr>
          <p:cNvPicPr>
            <a:picLocks noChangeAspect="1"/>
          </p:cNvPicPr>
          <p:nvPr/>
        </p:nvPicPr>
        <p:blipFill>
          <a:blip r:embed="rId3"/>
          <a:stretch>
            <a:fillRect/>
          </a:stretch>
        </p:blipFill>
        <p:spPr>
          <a:xfrm>
            <a:off x="6810233" y="2825027"/>
            <a:ext cx="3889612" cy="3507534"/>
          </a:xfrm>
          <a:prstGeom prst="rect">
            <a:avLst/>
          </a:prstGeom>
        </p:spPr>
      </p:pic>
    </p:spTree>
    <p:extLst>
      <p:ext uri="{BB962C8B-B14F-4D97-AF65-F5344CB8AC3E}">
        <p14:creationId xmlns:p14="http://schemas.microsoft.com/office/powerpoint/2010/main" val="372492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1000"/>
                                        <p:tgtEl>
                                          <p:spTgt spid="1026"/>
                                        </p:tgtEl>
                                      </p:cBhvr>
                                    </p:animEffect>
                                    <p:anim calcmode="lin" valueType="num">
                                      <p:cBhvr>
                                        <p:cTn id="14" dur="1000" fill="hold"/>
                                        <p:tgtEl>
                                          <p:spTgt spid="1026"/>
                                        </p:tgtEl>
                                        <p:attrNameLst>
                                          <p:attrName>ppt_x</p:attrName>
                                        </p:attrNameLst>
                                      </p:cBhvr>
                                      <p:tavLst>
                                        <p:tav tm="0">
                                          <p:val>
                                            <p:strVal val="#ppt_x"/>
                                          </p:val>
                                        </p:tav>
                                        <p:tav tm="100000">
                                          <p:val>
                                            <p:strVal val="#ppt_x"/>
                                          </p:val>
                                        </p:tav>
                                      </p:tavLst>
                                    </p:anim>
                                    <p:anim calcmode="lin" valueType="num">
                                      <p:cBhvr>
                                        <p:cTn id="15"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The Space Shuttle Challenger</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3609475" y="2037347"/>
            <a:ext cx="5358062" cy="3914274"/>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0" y="1"/>
            <a:ext cx="10515600" cy="883920"/>
          </a:xfrm>
        </p:spPr>
        <p:txBody>
          <a:bodyPr/>
          <a:lstStyle/>
          <a:p>
            <a:r>
              <a:rPr lang="en-US" b="1" dirty="0"/>
              <a:t>The Space Shuttle Challenger</a:t>
            </a:r>
            <a:endParaRPr lang="en-US" dirty="0"/>
          </a:p>
        </p:txBody>
      </p:sp>
      <p:sp>
        <p:nvSpPr>
          <p:cNvPr id="3" name="Content Placeholder 2"/>
          <p:cNvSpPr>
            <a:spLocks noGrp="1"/>
          </p:cNvSpPr>
          <p:nvPr>
            <p:ph idx="1"/>
          </p:nvPr>
        </p:nvSpPr>
        <p:spPr>
          <a:xfrm>
            <a:off x="883920" y="1082040"/>
            <a:ext cx="10515600" cy="5547360"/>
          </a:xfrm>
        </p:spPr>
        <p:txBody>
          <a:bodyPr>
            <a:normAutofit lnSpcReduction="10000"/>
          </a:bodyPr>
          <a:lstStyle/>
          <a:p>
            <a:r>
              <a:rPr lang="en-US" dirty="0"/>
              <a:t>Just 73 seconds after its launch, on 28 January 1986, space shuttle Challenger broke apart, killing its seven crew members. The subsequent Rogers Commission found the cause of the accident was the failure of both primary and secondary O-rings on the right solid rocket booster, allowing hot gas and flame to escape, which then came into contact with the booster attachment and external tank, resulting in structural failure. </a:t>
            </a:r>
          </a:p>
          <a:p>
            <a:endParaRPr lang="en-US" dirty="0"/>
          </a:p>
          <a:p>
            <a:r>
              <a:rPr lang="en-US" dirty="0"/>
              <a:t>The problems with the O-rings had been known about for nine years but had been ignored, partly because safety was deemed ensured with the presence of the second ring. However, as was later made clear, the second ring was there for unforeseen failure, not a failure that had been considered. Engineers' warnings that low temperatures would aggravate the problem were also ignored by NASA managers because of pressure to keep to the launch timetable.</a:t>
            </a:r>
          </a:p>
        </p:txBody>
      </p:sp>
    </p:spTree>
    <p:extLst>
      <p:ext uri="{BB962C8B-B14F-4D97-AF65-F5344CB8AC3E}">
        <p14:creationId xmlns:p14="http://schemas.microsoft.com/office/powerpoint/2010/main" val="226134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 y="0"/>
            <a:ext cx="11643360" cy="1051559"/>
          </a:xfrm>
        </p:spPr>
        <p:txBody>
          <a:bodyPr>
            <a:noAutofit/>
          </a:bodyPr>
          <a:lstStyle/>
          <a:p>
            <a:r>
              <a:rPr lang="en-US" sz="3400" b="1" dirty="0">
                <a:solidFill>
                  <a:schemeClr val="accent4">
                    <a:lumMod val="75000"/>
                  </a:schemeClr>
                </a:solidFill>
              </a:rPr>
              <a:t>Minister allows 14-storey Blue Ocean project despite legal disputes </a:t>
            </a:r>
            <a:endParaRPr lang="en-US" sz="3400" dirty="0">
              <a:solidFill>
                <a:schemeClr val="accent4">
                  <a:lumMod val="75000"/>
                </a:schemeClr>
              </a:solidFill>
            </a:endParaRPr>
          </a:p>
        </p:txBody>
      </p:sp>
      <p:sp>
        <p:nvSpPr>
          <p:cNvPr id="4" name="Rectangle 3"/>
          <p:cNvSpPr/>
          <p:nvPr/>
        </p:nvSpPr>
        <p:spPr>
          <a:xfrm>
            <a:off x="3844684" y="4826615"/>
            <a:ext cx="307007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
        <p:nvSpPr>
          <p:cNvPr id="3" name="Content Placeholder 2"/>
          <p:cNvSpPr>
            <a:spLocks noGrp="1"/>
          </p:cNvSpPr>
          <p:nvPr>
            <p:ph idx="1"/>
          </p:nvPr>
        </p:nvSpPr>
        <p:spPr>
          <a:xfrm>
            <a:off x="807720" y="1097280"/>
            <a:ext cx="10515600" cy="5994083"/>
          </a:xfrm>
        </p:spPr>
        <p:txBody>
          <a:bodyPr>
            <a:normAutofit/>
          </a:bodyPr>
          <a:lstStyle/>
          <a:p>
            <a:r>
              <a:rPr lang="en-US" dirty="0"/>
              <a:t>This allows for the construction of offices, apartments, entertainment facilities and shops. The Minister’s signature on the gazette is dated July 14, 2017, not long after the residents took the matter to court.</a:t>
            </a:r>
          </a:p>
          <a:p>
            <a:r>
              <a:rPr lang="en-US" b="1" dirty="0">
                <a:solidFill>
                  <a:schemeClr val="accent3">
                    <a:lumMod val="75000"/>
                  </a:schemeClr>
                </a:solidFill>
              </a:rPr>
              <a:t>The gazette gives effect to a revision of the City of Colombo Development Plan.</a:t>
            </a:r>
          </a:p>
          <a:p>
            <a:r>
              <a:rPr lang="en-US" dirty="0"/>
              <a:t> The amendment now allows Blue Ocean to proceed with its project.</a:t>
            </a:r>
          </a:p>
          <a:p>
            <a:r>
              <a:rPr lang="en-US" dirty="0"/>
              <a:t>The UDA rejected any suggestion that the amendment was introduced to </a:t>
            </a:r>
            <a:r>
              <a:rPr lang="en-US" dirty="0" err="1"/>
              <a:t>favour</a:t>
            </a:r>
            <a:r>
              <a:rPr lang="en-US" dirty="0"/>
              <a:t> a particular developer.</a:t>
            </a:r>
            <a:br>
              <a:rPr lang="en-US" dirty="0"/>
            </a:br>
            <a:endParaRPr lang="en-US" dirty="0"/>
          </a:p>
          <a:p>
            <a:pPr marL="0" indent="0">
              <a:buNone/>
            </a:pPr>
            <a:endParaRPr lang="en-US" dirty="0"/>
          </a:p>
          <a:p>
            <a:pPr marL="0" indent="0">
              <a:buNone/>
            </a:pPr>
            <a:endParaRPr lang="en-US" dirty="0"/>
          </a:p>
          <a:p>
            <a:r>
              <a:rPr lang="en-US" sz="2000" dirty="0"/>
              <a:t>Sunday Times March 04, 2018 </a:t>
            </a:r>
          </a:p>
        </p:txBody>
      </p:sp>
    </p:spTree>
    <p:extLst>
      <p:ext uri="{BB962C8B-B14F-4D97-AF65-F5344CB8AC3E}">
        <p14:creationId xmlns:p14="http://schemas.microsoft.com/office/powerpoint/2010/main" val="23300582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920" y="151765"/>
            <a:ext cx="10515600" cy="625475"/>
          </a:xfrm>
        </p:spPr>
        <p:txBody>
          <a:bodyPr>
            <a:normAutofit fontScale="90000"/>
          </a:bodyPr>
          <a:lstStyle/>
          <a:p>
            <a:r>
              <a:rPr lang="en-US" b="1" dirty="0"/>
              <a:t>The Space Shuttle Challenger</a:t>
            </a:r>
            <a:endParaRPr lang="en-US" dirty="0"/>
          </a:p>
        </p:txBody>
      </p:sp>
      <p:sp>
        <p:nvSpPr>
          <p:cNvPr id="3" name="Content Placeholder 2"/>
          <p:cNvSpPr>
            <a:spLocks noGrp="1"/>
          </p:cNvSpPr>
          <p:nvPr>
            <p:ph idx="1"/>
          </p:nvPr>
        </p:nvSpPr>
        <p:spPr>
          <a:xfrm>
            <a:off x="853440" y="895984"/>
            <a:ext cx="10515600" cy="5702935"/>
          </a:xfrm>
        </p:spPr>
        <p:txBody>
          <a:bodyPr/>
          <a:lstStyle/>
          <a:p>
            <a:r>
              <a:rPr lang="en-US" dirty="0"/>
              <a:t>Roger </a:t>
            </a:r>
            <a:r>
              <a:rPr lang="en-US" dirty="0" err="1"/>
              <a:t>Boisjoly</a:t>
            </a:r>
            <a:r>
              <a:rPr lang="en-US" dirty="0"/>
              <a:t> was a booster rocket engineer at NASA contractor Morton Thiokol in Utah in January, 1986, when he and four colleagues became embroiled in the fatal decision to launch the Space Shuttle Challenger</a:t>
            </a:r>
          </a:p>
          <a:p>
            <a:r>
              <a:rPr lang="en-US" dirty="0"/>
              <a:t>The problem, </a:t>
            </a:r>
            <a:r>
              <a:rPr lang="en-US" dirty="0" err="1"/>
              <a:t>Boisjoly</a:t>
            </a:r>
            <a:r>
              <a:rPr lang="en-US" dirty="0"/>
              <a:t> wrote, was the elastic seals at the joints of the multi-stage booster rockets. They tended to stiffen and unseal in cold weather and NASA's ambitious shuttle launch schedule included winter lift-offs with risky temperatures, even in Florida.</a:t>
            </a:r>
          </a:p>
          <a:p>
            <a:r>
              <a:rPr lang="en-US" dirty="0"/>
              <a:t>On January 27, 1986, the forecast for the next morning at the Kennedy Space Center included a launch-time temperature as low as 30 degrees Fahrenheit. NASA had never launched in temperatures that cold and </a:t>
            </a:r>
            <a:r>
              <a:rPr lang="en-US" dirty="0" err="1"/>
              <a:t>Boisjoly</a:t>
            </a:r>
            <a:r>
              <a:rPr lang="en-US" dirty="0"/>
              <a:t> and his four colleagues at Thiokol headquarters in Utah concluded it would be too dangerous too launch</a:t>
            </a:r>
          </a:p>
        </p:txBody>
      </p:sp>
    </p:spTree>
    <p:extLst>
      <p:ext uri="{BB962C8B-B14F-4D97-AF65-F5344CB8AC3E}">
        <p14:creationId xmlns:p14="http://schemas.microsoft.com/office/powerpoint/2010/main" val="225598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160" y="1"/>
            <a:ext cx="10515600" cy="777240"/>
          </a:xfrm>
        </p:spPr>
        <p:txBody>
          <a:bodyPr/>
          <a:lstStyle/>
          <a:p>
            <a:r>
              <a:rPr lang="en-US" b="1" dirty="0"/>
              <a:t>The Space Shuttle Challenger</a:t>
            </a:r>
            <a:endParaRPr lang="en-US" dirty="0"/>
          </a:p>
        </p:txBody>
      </p:sp>
      <p:sp>
        <p:nvSpPr>
          <p:cNvPr id="3" name="Content Placeholder 2"/>
          <p:cNvSpPr>
            <a:spLocks noGrp="1"/>
          </p:cNvSpPr>
          <p:nvPr>
            <p:ph idx="1"/>
          </p:nvPr>
        </p:nvSpPr>
        <p:spPr>
          <a:xfrm>
            <a:off x="838200" y="1051560"/>
            <a:ext cx="10972800" cy="5684520"/>
          </a:xfrm>
        </p:spPr>
        <p:txBody>
          <a:bodyPr>
            <a:normAutofit/>
          </a:bodyPr>
          <a:lstStyle/>
          <a:p>
            <a:pPr fontAlgn="base"/>
            <a:r>
              <a:rPr lang="en-US" dirty="0"/>
              <a:t>At first, Thiokol managers agreed with them and formally recommended a launch delay. But NASA officials on a conference call challenged that recommendation.</a:t>
            </a:r>
          </a:p>
          <a:p>
            <a:pPr fontAlgn="base"/>
            <a:r>
              <a:rPr lang="en-US" dirty="0"/>
              <a:t>"I am appalled," said NASA's George Hardy, according to </a:t>
            </a:r>
            <a:r>
              <a:rPr lang="en-US" dirty="0" err="1"/>
              <a:t>Boisjoly</a:t>
            </a:r>
            <a:r>
              <a:rPr lang="en-US" dirty="0"/>
              <a:t> and our other source in the room. "I am appalled by your recommendation."</a:t>
            </a:r>
          </a:p>
          <a:p>
            <a:pPr fontAlgn="base"/>
            <a:r>
              <a:rPr lang="en-US" dirty="0"/>
              <a:t>The NASA pressure caused Thiokol managers to "put their management hats on," as one source told us. They overruled the objections and told NASA to go ahead and launch.</a:t>
            </a:r>
          </a:p>
          <a:p>
            <a:pPr fontAlgn="base"/>
            <a:r>
              <a:rPr lang="en-US" b="1" dirty="0">
                <a:solidFill>
                  <a:srgbClr val="FF0000"/>
                </a:solidFill>
              </a:rPr>
              <a:t>The tragedy 28</a:t>
            </a:r>
            <a:r>
              <a:rPr lang="en-US" b="1" baseline="30000" dirty="0">
                <a:solidFill>
                  <a:srgbClr val="FF0000"/>
                </a:solidFill>
              </a:rPr>
              <a:t>th</a:t>
            </a:r>
            <a:r>
              <a:rPr lang="en-US" b="1" dirty="0">
                <a:solidFill>
                  <a:srgbClr val="FF0000"/>
                </a:solidFill>
              </a:rPr>
              <a:t> January 1986 is now history !!</a:t>
            </a:r>
          </a:p>
          <a:p>
            <a:pPr fontAlgn="base"/>
            <a:r>
              <a:rPr lang="en-US" dirty="0"/>
              <a:t>In summing up the disaster, Richard Feynman, a member of the Rogers Commission, made a telling point to the effect that </a:t>
            </a:r>
            <a:r>
              <a:rPr lang="en-US" dirty="0">
                <a:solidFill>
                  <a:srgbClr val="0000FF"/>
                </a:solidFill>
              </a:rPr>
              <a:t>"for a successful technology, reality must take precedence over public relations, for nature cannot be fooled</a:t>
            </a:r>
          </a:p>
          <a:p>
            <a:endParaRPr lang="en-US" dirty="0"/>
          </a:p>
        </p:txBody>
      </p:sp>
    </p:spTree>
    <p:extLst>
      <p:ext uri="{BB962C8B-B14F-4D97-AF65-F5344CB8AC3E}">
        <p14:creationId xmlns:p14="http://schemas.microsoft.com/office/powerpoint/2010/main" val="225345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160" y="0"/>
            <a:ext cx="10515600" cy="640715"/>
          </a:xfrm>
        </p:spPr>
        <p:txBody>
          <a:bodyPr>
            <a:normAutofit fontScale="90000"/>
          </a:bodyPr>
          <a:lstStyle/>
          <a:p>
            <a:r>
              <a:rPr lang="en-US" b="1" dirty="0"/>
              <a:t>The Space Shuttle Challenger</a:t>
            </a:r>
            <a:endParaRPr lang="en-US" dirty="0"/>
          </a:p>
        </p:txBody>
      </p:sp>
      <p:pic>
        <p:nvPicPr>
          <p:cNvPr id="1026" name="Picture 2" descr="https://upload.wikimedia.org/wikipedia/commons/a/a8/Challenger_Photo_Montage.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6760" y="574230"/>
            <a:ext cx="4191000" cy="58875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5547360" y="975360"/>
            <a:ext cx="6050280" cy="5303520"/>
          </a:xfrm>
          <a:prstGeom prst="rect">
            <a:avLst/>
          </a:prstGeom>
        </p:spPr>
      </p:pic>
    </p:spTree>
    <p:extLst>
      <p:ext uri="{BB962C8B-B14F-4D97-AF65-F5344CB8AC3E}">
        <p14:creationId xmlns:p14="http://schemas.microsoft.com/office/powerpoint/2010/main" val="2631085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360" y="0"/>
            <a:ext cx="10515600" cy="671195"/>
          </a:xfrm>
        </p:spPr>
        <p:txBody>
          <a:bodyPr>
            <a:normAutofit fontScale="90000"/>
          </a:bodyPr>
          <a:lstStyle/>
          <a:p>
            <a:r>
              <a:rPr lang="en-US" b="1" dirty="0"/>
              <a:t>The Space Shuttle Challenger</a:t>
            </a:r>
            <a:endParaRPr lang="en-US" dirty="0"/>
          </a:p>
        </p:txBody>
      </p:sp>
      <p:sp>
        <p:nvSpPr>
          <p:cNvPr id="3" name="Content Placeholder 2"/>
          <p:cNvSpPr>
            <a:spLocks noGrp="1"/>
          </p:cNvSpPr>
          <p:nvPr>
            <p:ph idx="1"/>
          </p:nvPr>
        </p:nvSpPr>
        <p:spPr>
          <a:xfrm>
            <a:off x="975360" y="774064"/>
            <a:ext cx="10515600" cy="5809615"/>
          </a:xfrm>
        </p:spPr>
        <p:txBody>
          <a:bodyPr/>
          <a:lstStyle/>
          <a:p>
            <a:pPr marL="0" indent="0">
              <a:buNone/>
            </a:pPr>
            <a:r>
              <a:rPr lang="en-US" sz="3200" b="1" dirty="0">
                <a:solidFill>
                  <a:srgbClr val="CC0099"/>
                </a:solidFill>
              </a:rPr>
              <a:t>ISSUES:</a:t>
            </a:r>
          </a:p>
          <a:p>
            <a:pPr marL="0" indent="0">
              <a:buNone/>
            </a:pPr>
            <a:r>
              <a:rPr lang="en-US" dirty="0"/>
              <a:t>This disaster has been used to teach many lessons: </a:t>
            </a:r>
          </a:p>
          <a:p>
            <a:pPr>
              <a:buFont typeface="Wingdings" panose="05000000000000000000" pitchFamily="2" charset="2"/>
              <a:buChar char="§"/>
            </a:pPr>
            <a:r>
              <a:rPr lang="en-US" b="1" dirty="0">
                <a:solidFill>
                  <a:schemeClr val="accent4">
                    <a:lumMod val="50000"/>
                  </a:schemeClr>
                </a:solidFill>
              </a:rPr>
              <a:t>primarily that that the advice of engineers should be considered carefully by management; </a:t>
            </a:r>
          </a:p>
          <a:p>
            <a:pPr>
              <a:buFont typeface="Wingdings" panose="05000000000000000000" pitchFamily="2" charset="2"/>
              <a:buChar char="§"/>
            </a:pPr>
            <a:endParaRPr lang="en-US" b="1" dirty="0">
              <a:solidFill>
                <a:schemeClr val="accent4">
                  <a:lumMod val="50000"/>
                </a:schemeClr>
              </a:solidFill>
            </a:endParaRPr>
          </a:p>
          <a:p>
            <a:pPr marL="288925" lvl="1" indent="-288925">
              <a:buFont typeface="Wingdings" panose="05000000000000000000" pitchFamily="2" charset="2"/>
              <a:buChar char="§"/>
            </a:pPr>
            <a:r>
              <a:rPr lang="en-US" sz="2800" b="1" dirty="0">
                <a:solidFill>
                  <a:schemeClr val="accent4">
                    <a:lumMod val="50000"/>
                  </a:schemeClr>
                </a:solidFill>
              </a:rPr>
              <a:t>that more importance was placed on the commercial / political aspects than on the technical  </a:t>
            </a:r>
          </a:p>
          <a:p>
            <a:pPr marL="288925" lvl="1" indent="-288925">
              <a:buFont typeface="Wingdings" panose="05000000000000000000" pitchFamily="2" charset="2"/>
              <a:buChar char="§"/>
            </a:pPr>
            <a:endParaRPr lang="en-US" sz="2800" b="1" dirty="0">
              <a:solidFill>
                <a:schemeClr val="accent4">
                  <a:lumMod val="50000"/>
                </a:schemeClr>
              </a:solidFill>
            </a:endParaRPr>
          </a:p>
          <a:p>
            <a:pPr>
              <a:buFont typeface="Wingdings" panose="05000000000000000000" pitchFamily="2" charset="2"/>
              <a:buChar char="§"/>
            </a:pPr>
            <a:r>
              <a:rPr lang="en-US" b="1" dirty="0">
                <a:solidFill>
                  <a:schemeClr val="accent4">
                    <a:lumMod val="50000"/>
                  </a:schemeClr>
                </a:solidFill>
              </a:rPr>
              <a:t>that the ethics of whistle-blowing and group decision-making should be introduced and encouraged</a:t>
            </a:r>
            <a:endParaRPr lang="en-US" dirty="0">
              <a:solidFill>
                <a:schemeClr val="accent4">
                  <a:lumMod val="50000"/>
                </a:schemeClr>
              </a:solidFill>
            </a:endParaRPr>
          </a:p>
        </p:txBody>
      </p:sp>
    </p:spTree>
    <p:extLst>
      <p:ext uri="{BB962C8B-B14F-4D97-AF65-F5344CB8AC3E}">
        <p14:creationId xmlns:p14="http://schemas.microsoft.com/office/powerpoint/2010/main" val="246573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4045532776"/>
              </p:ext>
            </p:extLst>
          </p:nvPr>
        </p:nvGraphicFramePr>
        <p:xfrm>
          <a:off x="670560" y="0"/>
          <a:ext cx="11521440" cy="7009765"/>
        </p:xfrm>
        <a:graphic>
          <a:graphicData uri="http://schemas.openxmlformats.org/drawingml/2006/table">
            <a:tbl>
              <a:tblPr firstRow="1" bandRow="1">
                <a:tableStyleId>{5C22544A-7EE6-4342-B048-85BDC9FD1C3A}</a:tableStyleId>
              </a:tblPr>
              <a:tblGrid>
                <a:gridCol w="7263517">
                  <a:extLst>
                    <a:ext uri="{9D8B030D-6E8A-4147-A177-3AD203B41FA5}">
                      <a16:colId xmlns:a16="http://schemas.microsoft.com/office/drawing/2014/main" val="20000"/>
                    </a:ext>
                  </a:extLst>
                </a:gridCol>
                <a:gridCol w="4257923">
                  <a:extLst>
                    <a:ext uri="{9D8B030D-6E8A-4147-A177-3AD203B41FA5}">
                      <a16:colId xmlns:a16="http://schemas.microsoft.com/office/drawing/2014/main" val="20001"/>
                    </a:ext>
                  </a:extLst>
                </a:gridCol>
              </a:tblGrid>
              <a:tr h="370840">
                <a:tc>
                  <a:txBody>
                    <a:bodyPr/>
                    <a:lstStyle/>
                    <a:p>
                      <a:pPr algn="ctr"/>
                      <a:r>
                        <a:rPr lang="en-US" dirty="0"/>
                        <a:t>ETHICAL</a:t>
                      </a:r>
                      <a:r>
                        <a:rPr lang="en-US" baseline="0" dirty="0"/>
                        <a:t> ISSUES</a:t>
                      </a:r>
                      <a:endParaRPr lang="en-US" dirty="0"/>
                    </a:p>
                  </a:txBody>
                  <a:tcPr/>
                </a:tc>
                <a:tc>
                  <a:txBody>
                    <a:bodyPr/>
                    <a:lstStyle/>
                    <a:p>
                      <a:endParaRPr lang="en-US"/>
                    </a:p>
                  </a:txBody>
                  <a:tcPr/>
                </a:tc>
                <a:extLst>
                  <a:ext uri="{0D108BD9-81ED-4DB2-BD59-A6C34878D82A}">
                    <a16:rowId xmlns:a16="http://schemas.microsoft.com/office/drawing/2014/main" val="10000"/>
                  </a:ext>
                </a:extLst>
              </a:tr>
              <a:tr h="370840">
                <a:tc rowSpan="4">
                  <a:txBody>
                    <a:bodyPr/>
                    <a:lstStyle/>
                    <a:p>
                      <a:r>
                        <a:rPr lang="en-US" sz="2400" b="1" dirty="0"/>
                        <a:t>Corporate goals over-riding Engineering and Technical concerns </a:t>
                      </a:r>
                    </a:p>
                  </a:txBody>
                  <a:tcPr anchor="ctr"/>
                </a:tc>
                <a:tc>
                  <a:txBody>
                    <a:bodyPr/>
                    <a:lstStyle/>
                    <a:p>
                      <a:r>
                        <a:rPr lang="en-US" sz="2000" b="1" dirty="0"/>
                        <a:t>Challenger Space Shuttle</a:t>
                      </a:r>
                      <a:r>
                        <a:rPr lang="en-US" sz="2000" b="1" baseline="0" dirty="0"/>
                        <a:t> </a:t>
                      </a:r>
                      <a:endParaRPr lang="en-US" sz="2000" b="1" dirty="0"/>
                    </a:p>
                  </a:txBody>
                  <a:tcPr/>
                </a:tc>
                <a:extLst>
                  <a:ext uri="{0D108BD9-81ED-4DB2-BD59-A6C34878D82A}">
                    <a16:rowId xmlns:a16="http://schemas.microsoft.com/office/drawing/2014/main" val="10001"/>
                  </a:ext>
                </a:extLst>
              </a:tr>
              <a:tr h="370840">
                <a:tc vMerge="1">
                  <a:txBody>
                    <a:bodyPr/>
                    <a:lstStyle/>
                    <a:p>
                      <a:endParaRPr lang="en-US" dirty="0"/>
                    </a:p>
                  </a:txBody>
                  <a:tcPr/>
                </a:tc>
                <a:tc>
                  <a:txBody>
                    <a:bodyPr/>
                    <a:lstStyle/>
                    <a:p>
                      <a:r>
                        <a:rPr lang="en-US" sz="2000" b="1" dirty="0"/>
                        <a:t>McDonnell Douglas DC-10 Aircraft</a:t>
                      </a:r>
                    </a:p>
                  </a:txBody>
                  <a:tcPr/>
                </a:tc>
                <a:extLst>
                  <a:ext uri="{0D108BD9-81ED-4DB2-BD59-A6C34878D82A}">
                    <a16:rowId xmlns:a16="http://schemas.microsoft.com/office/drawing/2014/main" val="10002"/>
                  </a:ext>
                </a:extLst>
              </a:tr>
              <a:tr h="370840">
                <a:tc vMerge="1">
                  <a:txBody>
                    <a:bodyPr/>
                    <a:lstStyle/>
                    <a:p>
                      <a:endParaRPr lang="en-US"/>
                    </a:p>
                  </a:txBody>
                  <a:tcPr/>
                </a:tc>
                <a:tc>
                  <a:txBody>
                    <a:bodyPr/>
                    <a:lstStyle/>
                    <a:p>
                      <a:r>
                        <a:rPr lang="en-US" sz="2000" b="1" dirty="0"/>
                        <a:t>Titanic</a:t>
                      </a:r>
                    </a:p>
                  </a:txBody>
                  <a:tcPr/>
                </a:tc>
                <a:extLst>
                  <a:ext uri="{0D108BD9-81ED-4DB2-BD59-A6C34878D82A}">
                    <a16:rowId xmlns:a16="http://schemas.microsoft.com/office/drawing/2014/main" val="10003"/>
                  </a:ext>
                </a:extLst>
              </a:tr>
              <a:tr h="370840">
                <a:tc vMerge="1">
                  <a:txBody>
                    <a:bodyPr/>
                    <a:lstStyle/>
                    <a:p>
                      <a:endParaRPr lang="en-US" dirty="0"/>
                    </a:p>
                  </a:txBody>
                  <a:tcPr/>
                </a:tc>
                <a:tc>
                  <a:txBody>
                    <a:bodyPr/>
                    <a:lstStyle/>
                    <a:p>
                      <a:r>
                        <a:rPr lang="en-US" sz="2000" b="1" dirty="0" err="1"/>
                        <a:t>Techtronics</a:t>
                      </a:r>
                      <a:r>
                        <a:rPr lang="en-US" sz="2000" b="1" dirty="0"/>
                        <a:t> CX30 Industrial</a:t>
                      </a:r>
                      <a:r>
                        <a:rPr lang="en-US" sz="2000" b="1" baseline="0" dirty="0"/>
                        <a:t> </a:t>
                      </a:r>
                      <a:r>
                        <a:rPr lang="en-US" sz="2000" b="1" dirty="0"/>
                        <a:t>Robot</a:t>
                      </a:r>
                    </a:p>
                  </a:txBody>
                  <a:tcPr/>
                </a:tc>
                <a:extLst>
                  <a:ext uri="{0D108BD9-81ED-4DB2-BD59-A6C34878D82A}">
                    <a16:rowId xmlns:a16="http://schemas.microsoft.com/office/drawing/2014/main" val="10004"/>
                  </a:ext>
                </a:extLst>
              </a:tr>
              <a:tr h="481965">
                <a:tc rowSpan="6">
                  <a:txBody>
                    <a:bodyPr/>
                    <a:lstStyle/>
                    <a:p>
                      <a:r>
                        <a:rPr lang="en-US" sz="2400" b="1" dirty="0"/>
                        <a:t>Failure to safeguard  life and property</a:t>
                      </a:r>
                    </a:p>
                  </a:txBody>
                  <a:tcPr anchor="ctr">
                    <a:solidFill>
                      <a:schemeClr val="accent4">
                        <a:lumMod val="40000"/>
                        <a:lumOff val="60000"/>
                      </a:schemeClr>
                    </a:solidFill>
                  </a:tcPr>
                </a:tc>
                <a:tc>
                  <a:txBody>
                    <a:bodyPr/>
                    <a:lstStyle/>
                    <a:p>
                      <a:r>
                        <a:rPr lang="en-US" sz="2000" b="1" dirty="0"/>
                        <a:t>Challenger Space Shuttle</a:t>
                      </a:r>
                      <a:r>
                        <a:rPr lang="en-US" sz="2000" b="1" baseline="0" dirty="0"/>
                        <a:t> </a:t>
                      </a:r>
                      <a:endParaRPr lang="en-US" sz="2000" b="1" dirty="0"/>
                    </a:p>
                  </a:txBody>
                  <a:tcPr>
                    <a:solidFill>
                      <a:schemeClr val="accent4">
                        <a:lumMod val="60000"/>
                        <a:lumOff val="40000"/>
                      </a:schemeClr>
                    </a:solidFill>
                  </a:tcPr>
                </a:tc>
                <a:extLst>
                  <a:ext uri="{0D108BD9-81ED-4DB2-BD59-A6C34878D82A}">
                    <a16:rowId xmlns:a16="http://schemas.microsoft.com/office/drawing/2014/main" val="10005"/>
                  </a:ext>
                </a:extLst>
              </a:tr>
              <a:tr h="370840">
                <a:tc vMerge="1">
                  <a:txBody>
                    <a:bodyPr/>
                    <a:lstStyle/>
                    <a:p>
                      <a:endParaRPr lang="en-US" dirty="0"/>
                    </a:p>
                  </a:txBody>
                  <a:tcPr>
                    <a:solidFill>
                      <a:schemeClr val="accent4">
                        <a:lumMod val="40000"/>
                        <a:lumOff val="60000"/>
                      </a:schemeClr>
                    </a:solidFill>
                  </a:tcPr>
                </a:tc>
                <a:tc>
                  <a:txBody>
                    <a:bodyPr/>
                    <a:lstStyle/>
                    <a:p>
                      <a:r>
                        <a:rPr lang="en-US" sz="2000" b="1" dirty="0"/>
                        <a:t>McDonnell Douglas DC-10 Aircraft</a:t>
                      </a:r>
                    </a:p>
                  </a:txBody>
                  <a:tcPr>
                    <a:solidFill>
                      <a:schemeClr val="accent4">
                        <a:lumMod val="20000"/>
                        <a:lumOff val="80000"/>
                      </a:schemeClr>
                    </a:solidFill>
                  </a:tcPr>
                </a:tc>
                <a:extLst>
                  <a:ext uri="{0D108BD9-81ED-4DB2-BD59-A6C34878D82A}">
                    <a16:rowId xmlns:a16="http://schemas.microsoft.com/office/drawing/2014/main" val="10006"/>
                  </a:ext>
                </a:extLst>
              </a:tr>
              <a:tr h="370840">
                <a:tc vMerge="1">
                  <a:txBody>
                    <a:bodyPr/>
                    <a:lstStyle/>
                    <a:p>
                      <a:endParaRPr lang="en-US"/>
                    </a:p>
                  </a:txBody>
                  <a:tcPr/>
                </a:tc>
                <a:tc>
                  <a:txBody>
                    <a:bodyPr/>
                    <a:lstStyle/>
                    <a:p>
                      <a:r>
                        <a:rPr lang="en-US" sz="2000" b="1" dirty="0"/>
                        <a:t>Titanic</a:t>
                      </a:r>
                    </a:p>
                  </a:txBody>
                  <a:tcPr>
                    <a:solidFill>
                      <a:schemeClr val="accent4">
                        <a:lumMod val="60000"/>
                        <a:lumOff val="40000"/>
                      </a:schemeClr>
                    </a:solidFill>
                  </a:tcPr>
                </a:tc>
                <a:extLst>
                  <a:ext uri="{0D108BD9-81ED-4DB2-BD59-A6C34878D82A}">
                    <a16:rowId xmlns:a16="http://schemas.microsoft.com/office/drawing/2014/main" val="10007"/>
                  </a:ext>
                </a:extLst>
              </a:tr>
              <a:tr h="370840">
                <a:tc vMerge="1">
                  <a:txBody>
                    <a:bodyPr/>
                    <a:lstStyle/>
                    <a:p>
                      <a:endParaRPr lang="en-US" dirty="0"/>
                    </a:p>
                  </a:txBody>
                  <a:tcPr>
                    <a:solidFill>
                      <a:schemeClr val="accent4">
                        <a:lumMod val="40000"/>
                        <a:lumOff val="60000"/>
                      </a:schemeClr>
                    </a:solidFill>
                  </a:tcPr>
                </a:tc>
                <a:tc>
                  <a:txBody>
                    <a:bodyPr/>
                    <a:lstStyle/>
                    <a:p>
                      <a:r>
                        <a:rPr lang="en-US" sz="2000" b="1" dirty="0" err="1"/>
                        <a:t>Techtronics</a:t>
                      </a:r>
                      <a:r>
                        <a:rPr lang="en-US" sz="2000" b="1" dirty="0"/>
                        <a:t> CX30 Industrial</a:t>
                      </a:r>
                      <a:r>
                        <a:rPr lang="en-US" sz="2000" b="1" baseline="0" dirty="0"/>
                        <a:t> </a:t>
                      </a:r>
                      <a:r>
                        <a:rPr lang="en-US" sz="2000" b="1" dirty="0"/>
                        <a:t>Robot</a:t>
                      </a:r>
                    </a:p>
                  </a:txBody>
                  <a:tcPr>
                    <a:solidFill>
                      <a:schemeClr val="accent4">
                        <a:lumMod val="60000"/>
                        <a:lumOff val="40000"/>
                      </a:schemeClr>
                    </a:solidFill>
                  </a:tcPr>
                </a:tc>
                <a:extLst>
                  <a:ext uri="{0D108BD9-81ED-4DB2-BD59-A6C34878D82A}">
                    <a16:rowId xmlns:a16="http://schemas.microsoft.com/office/drawing/2014/main" val="10008"/>
                  </a:ext>
                </a:extLst>
              </a:tr>
              <a:tr h="370840">
                <a:tc vMerge="1">
                  <a:txBody>
                    <a:bodyPr/>
                    <a:lstStyle/>
                    <a:p>
                      <a:endParaRPr lang="en-US" dirty="0"/>
                    </a:p>
                  </a:txBody>
                  <a:tcPr>
                    <a:solidFill>
                      <a:schemeClr val="accent4">
                        <a:lumMod val="40000"/>
                        <a:lumOff val="60000"/>
                      </a:schemeClr>
                    </a:solidFill>
                  </a:tcPr>
                </a:tc>
                <a:tc>
                  <a:txBody>
                    <a:bodyPr/>
                    <a:lstStyle/>
                    <a:p>
                      <a:r>
                        <a:rPr lang="en-US" sz="2000" b="1" baseline="0" dirty="0"/>
                        <a:t> Excellency &amp; Kandy Buildings</a:t>
                      </a:r>
                      <a:endParaRPr lang="en-US" sz="2000" b="1" dirty="0"/>
                    </a:p>
                  </a:txBody>
                  <a:tcPr>
                    <a:solidFill>
                      <a:schemeClr val="accent4">
                        <a:lumMod val="20000"/>
                        <a:lumOff val="80000"/>
                      </a:schemeClr>
                    </a:solidFill>
                  </a:tcPr>
                </a:tc>
                <a:extLst>
                  <a:ext uri="{0D108BD9-81ED-4DB2-BD59-A6C34878D82A}">
                    <a16:rowId xmlns:a16="http://schemas.microsoft.com/office/drawing/2014/main" val="10009"/>
                  </a:ext>
                </a:extLst>
              </a:tr>
              <a:tr h="370840">
                <a:tc vMerge="1">
                  <a:txBody>
                    <a:bodyPr/>
                    <a:lstStyle/>
                    <a:p>
                      <a:endParaRPr lang="en-US" dirty="0"/>
                    </a:p>
                  </a:txBody>
                  <a:tcPr>
                    <a:solidFill>
                      <a:schemeClr val="accent4">
                        <a:lumMod val="40000"/>
                        <a:lumOff val="60000"/>
                      </a:schemeClr>
                    </a:solidFill>
                  </a:tcPr>
                </a:tc>
                <a:tc>
                  <a:txBody>
                    <a:bodyPr/>
                    <a:lstStyle/>
                    <a:p>
                      <a:r>
                        <a:rPr lang="en-US" sz="2000" b="1" dirty="0"/>
                        <a:t>Volkswagen Diesel vehicles in the USA</a:t>
                      </a:r>
                    </a:p>
                  </a:txBody>
                  <a:tcPr>
                    <a:solidFill>
                      <a:schemeClr val="accent4">
                        <a:lumMod val="60000"/>
                        <a:lumOff val="40000"/>
                      </a:schemeClr>
                    </a:solidFill>
                  </a:tcPr>
                </a:tc>
                <a:extLst>
                  <a:ext uri="{0D108BD9-81ED-4DB2-BD59-A6C34878D82A}">
                    <a16:rowId xmlns:a16="http://schemas.microsoft.com/office/drawing/2014/main" val="10010"/>
                  </a:ext>
                </a:extLst>
              </a:tr>
              <a:tr h="426720">
                <a:tc rowSpan="2">
                  <a:txBody>
                    <a:bodyPr/>
                    <a:lstStyle/>
                    <a:p>
                      <a:r>
                        <a:rPr lang="en-US" sz="2400" b="1" dirty="0"/>
                        <a:t>Not making public serious engineering</a:t>
                      </a:r>
                      <a:r>
                        <a:rPr lang="en-US" sz="2400" b="1" baseline="0" dirty="0"/>
                        <a:t> flaws</a:t>
                      </a:r>
                    </a:p>
                    <a:p>
                      <a:r>
                        <a:rPr lang="en-US" sz="2400" b="1" baseline="0" dirty="0"/>
                        <a:t> - failure to “whistle blow”</a:t>
                      </a:r>
                      <a:endParaRPr lang="en-US" sz="2400" b="1" dirty="0"/>
                    </a:p>
                  </a:txBody>
                  <a:tcPr anchor="ctr">
                    <a:solidFill>
                      <a:schemeClr val="bg1">
                        <a:lumMod val="75000"/>
                      </a:schemeClr>
                    </a:solidFill>
                  </a:tcPr>
                </a:tc>
                <a:tc>
                  <a:txBody>
                    <a:bodyPr/>
                    <a:lstStyle/>
                    <a:p>
                      <a:r>
                        <a:rPr lang="en-US" sz="2000" b="1" dirty="0"/>
                        <a:t>Challenger Space Shuttle</a:t>
                      </a:r>
                      <a:r>
                        <a:rPr lang="en-US" sz="2000" b="1" baseline="0" dirty="0"/>
                        <a:t> </a:t>
                      </a:r>
                      <a:endParaRPr lang="en-US" sz="2000" b="1" dirty="0"/>
                    </a:p>
                  </a:txBody>
                  <a:tcPr>
                    <a:solidFill>
                      <a:schemeClr val="bg1">
                        <a:lumMod val="85000"/>
                      </a:schemeClr>
                    </a:solidFill>
                  </a:tcPr>
                </a:tc>
                <a:extLst>
                  <a:ext uri="{0D108BD9-81ED-4DB2-BD59-A6C34878D82A}">
                    <a16:rowId xmlns:a16="http://schemas.microsoft.com/office/drawing/2014/main" val="10011"/>
                  </a:ext>
                </a:extLst>
              </a:tr>
              <a:tr h="421640">
                <a:tc vMerge="1">
                  <a:txBody>
                    <a:bodyPr/>
                    <a:lstStyle/>
                    <a:p>
                      <a:endParaRPr lang="en-US" dirty="0"/>
                    </a:p>
                  </a:txBody>
                  <a:tcPr/>
                </a:tc>
                <a:tc>
                  <a:txBody>
                    <a:bodyPr/>
                    <a:lstStyle/>
                    <a:p>
                      <a:r>
                        <a:rPr lang="en-US" sz="2000" b="1" dirty="0"/>
                        <a:t>McDonnell Douglas DC-10 Aircraft</a:t>
                      </a:r>
                    </a:p>
                  </a:txBody>
                  <a:tcPr>
                    <a:solidFill>
                      <a:schemeClr val="bg1">
                        <a:lumMod val="95000"/>
                      </a:schemeClr>
                    </a:solidFill>
                  </a:tcPr>
                </a:tc>
                <a:extLst>
                  <a:ext uri="{0D108BD9-81ED-4DB2-BD59-A6C34878D82A}">
                    <a16:rowId xmlns:a16="http://schemas.microsoft.com/office/drawing/2014/main" val="10012"/>
                  </a:ext>
                </a:extLst>
              </a:tr>
              <a:tr h="421640">
                <a:tc>
                  <a:txBody>
                    <a:bodyPr/>
                    <a:lstStyle/>
                    <a:p>
                      <a:endParaRPr lang="en-US" sz="2400" b="1" dirty="0"/>
                    </a:p>
                  </a:txBody>
                  <a:tcPr anchor="ctr">
                    <a:solidFill>
                      <a:schemeClr val="bg1">
                        <a:lumMod val="75000"/>
                      </a:schemeClr>
                    </a:solidFill>
                  </a:tcPr>
                </a:tc>
                <a:tc>
                  <a:txBody>
                    <a:bodyPr/>
                    <a:lstStyle/>
                    <a:p>
                      <a:r>
                        <a:rPr lang="en-US" sz="2000" b="1" dirty="0"/>
                        <a:t>Titanic</a:t>
                      </a:r>
                    </a:p>
                  </a:txBody>
                  <a:tcPr>
                    <a:solidFill>
                      <a:schemeClr val="bg1">
                        <a:lumMod val="95000"/>
                      </a:schemeClr>
                    </a:solidFill>
                  </a:tcPr>
                </a:tc>
                <a:extLst>
                  <a:ext uri="{0D108BD9-81ED-4DB2-BD59-A6C34878D82A}">
                    <a16:rowId xmlns:a16="http://schemas.microsoft.com/office/drawing/2014/main" val="10013"/>
                  </a:ext>
                </a:extLst>
              </a:tr>
              <a:tr h="492760">
                <a:tc>
                  <a:txBody>
                    <a:bodyPr/>
                    <a:lstStyle/>
                    <a:p>
                      <a:r>
                        <a:rPr lang="en-US" sz="2400" b="1" dirty="0"/>
                        <a:t>Conflict of Interest</a:t>
                      </a:r>
                    </a:p>
                  </a:txBody>
                  <a:tcPr>
                    <a:solidFill>
                      <a:srgbClr val="FFCCFF"/>
                    </a:solidFill>
                  </a:tcPr>
                </a:tc>
                <a:tc>
                  <a:txBody>
                    <a:bodyPr/>
                    <a:lstStyle/>
                    <a:p>
                      <a:r>
                        <a:rPr lang="en-US" sz="2000" b="1" dirty="0"/>
                        <a:t>McDonnell Douglas DC-10 Aircraft</a:t>
                      </a:r>
                    </a:p>
                  </a:txBody>
                  <a:tcPr>
                    <a:solidFill>
                      <a:srgbClr val="FFCCFF"/>
                    </a:solidFill>
                  </a:tcPr>
                </a:tc>
                <a:extLst>
                  <a:ext uri="{0D108BD9-81ED-4DB2-BD59-A6C34878D82A}">
                    <a16:rowId xmlns:a16="http://schemas.microsoft.com/office/drawing/2014/main" val="10014"/>
                  </a:ext>
                </a:extLst>
              </a:tr>
              <a:tr h="370840">
                <a:tc rowSpan="2">
                  <a:txBody>
                    <a:bodyPr/>
                    <a:lstStyle/>
                    <a:p>
                      <a:pPr algn="l"/>
                      <a:r>
                        <a:rPr lang="en-US" sz="2400" b="1" dirty="0"/>
                        <a:t>Working outside Competence</a:t>
                      </a:r>
                    </a:p>
                  </a:txBody>
                  <a:tcPr anchor="ctr">
                    <a:solidFill>
                      <a:srgbClr val="FFFFCC"/>
                    </a:solidFill>
                  </a:tcPr>
                </a:tc>
                <a:tc>
                  <a:txBody>
                    <a:bodyPr/>
                    <a:lstStyle/>
                    <a:p>
                      <a:r>
                        <a:rPr lang="en-US" sz="2000" b="1" dirty="0" err="1"/>
                        <a:t>Techtronics</a:t>
                      </a:r>
                      <a:r>
                        <a:rPr lang="en-US" sz="2000" b="1" dirty="0"/>
                        <a:t> CX30 Industrial</a:t>
                      </a:r>
                      <a:r>
                        <a:rPr lang="en-US" sz="2000" b="1" baseline="0" dirty="0"/>
                        <a:t> </a:t>
                      </a:r>
                      <a:r>
                        <a:rPr lang="en-US" sz="2000" b="1" dirty="0"/>
                        <a:t>Robot</a:t>
                      </a:r>
                    </a:p>
                  </a:txBody>
                  <a:tcPr>
                    <a:solidFill>
                      <a:srgbClr val="FFFFFF"/>
                    </a:solidFill>
                  </a:tcPr>
                </a:tc>
                <a:extLst>
                  <a:ext uri="{0D108BD9-81ED-4DB2-BD59-A6C34878D82A}">
                    <a16:rowId xmlns:a16="http://schemas.microsoft.com/office/drawing/2014/main" val="10015"/>
                  </a:ext>
                </a:extLst>
              </a:tr>
              <a:tr h="370840">
                <a:tc vMerge="1">
                  <a:txBody>
                    <a:bodyPr/>
                    <a:lstStyle/>
                    <a:p>
                      <a:endParaRPr lang="en-US" dirty="0"/>
                    </a:p>
                  </a:txBody>
                  <a:tcPr/>
                </a:tc>
                <a:tc>
                  <a:txBody>
                    <a:bodyPr/>
                    <a:lstStyle/>
                    <a:p>
                      <a:r>
                        <a:rPr lang="en-US" sz="2000" b="1" dirty="0"/>
                        <a:t>Excellency Building</a:t>
                      </a:r>
                    </a:p>
                  </a:txBody>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38187213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640" y="151765"/>
            <a:ext cx="10515600" cy="594995"/>
          </a:xfrm>
        </p:spPr>
        <p:txBody>
          <a:bodyPr>
            <a:normAutofit/>
          </a:bodyPr>
          <a:lstStyle/>
          <a:p>
            <a:r>
              <a:rPr lang="en-US" sz="3600" b="1" dirty="0"/>
              <a:t>ACKNOWLEDGEMENT</a:t>
            </a:r>
          </a:p>
        </p:txBody>
      </p:sp>
      <p:sp>
        <p:nvSpPr>
          <p:cNvPr id="3" name="Content Placeholder 2"/>
          <p:cNvSpPr>
            <a:spLocks noGrp="1"/>
          </p:cNvSpPr>
          <p:nvPr>
            <p:ph idx="1"/>
          </p:nvPr>
        </p:nvSpPr>
        <p:spPr>
          <a:xfrm>
            <a:off x="929640" y="746760"/>
            <a:ext cx="10957560" cy="6233160"/>
          </a:xfrm>
        </p:spPr>
        <p:txBody>
          <a:bodyPr>
            <a:normAutofit fontScale="62500" lnSpcReduction="20000"/>
          </a:bodyPr>
          <a:lstStyle/>
          <a:p>
            <a:pPr marL="0" indent="0">
              <a:buNone/>
            </a:pPr>
            <a:r>
              <a:rPr lang="en-US" sz="2900" dirty="0">
                <a:hlinkClick r:id="rId3"/>
              </a:rPr>
              <a:t>https://www.epa.gov/enforcement/volkswagen-clean-air-act-civil-settlement</a:t>
            </a:r>
            <a:endParaRPr lang="en-US" sz="2900" dirty="0"/>
          </a:p>
          <a:p>
            <a:pPr marL="0" indent="0" fontAlgn="base">
              <a:buNone/>
            </a:pPr>
            <a:r>
              <a:rPr lang="en-US" sz="2900" dirty="0"/>
              <a:t>Volkswagen: The scandal explained </a:t>
            </a:r>
            <a:r>
              <a:rPr lang="en-US" sz="2900" b="1" dirty="0"/>
              <a:t>- </a:t>
            </a:r>
            <a:r>
              <a:rPr lang="en-US" sz="2900" dirty="0"/>
              <a:t>Russell </a:t>
            </a:r>
            <a:r>
              <a:rPr lang="en-US" sz="2900" dirty="0" err="1"/>
              <a:t>Hotten</a:t>
            </a:r>
            <a:r>
              <a:rPr lang="en-US" sz="2900" dirty="0"/>
              <a:t>, Business reporter, BBC News, 10 December 2015: http://www.bbc.com/news/business-34324772</a:t>
            </a:r>
          </a:p>
          <a:p>
            <a:pPr marL="0" indent="0">
              <a:buNone/>
            </a:pPr>
            <a:r>
              <a:rPr lang="en-US" sz="2900" dirty="0">
                <a:hlinkClick r:id="rId4"/>
              </a:rPr>
              <a:t>https://ethics.csc.ncsu.edu/risks/safety/killer_robot/killer_intro.html</a:t>
            </a:r>
            <a:endParaRPr lang="en-US" sz="2900" dirty="0"/>
          </a:p>
          <a:p>
            <a:pPr marL="0" indent="0">
              <a:buNone/>
            </a:pPr>
            <a:r>
              <a:rPr lang="en-US" sz="2900" dirty="0"/>
              <a:t>https://www.researchgate.net/publication/242362942_The_case_of_the_killer_robot</a:t>
            </a:r>
          </a:p>
          <a:p>
            <a:pPr marL="0" indent="0">
              <a:buNone/>
            </a:pPr>
            <a:r>
              <a:rPr lang="en-US" sz="2900" dirty="0"/>
              <a:t>https:// turkishdc10files:wordpress.com/an analysis of </a:t>
            </a:r>
            <a:r>
              <a:rPr lang="en-US" sz="2900" dirty="0" err="1"/>
              <a:t>mcdonnell</a:t>
            </a:r>
            <a:r>
              <a:rPr lang="en-US" sz="2900" dirty="0"/>
              <a:t> </a:t>
            </a:r>
            <a:r>
              <a:rPr lang="en-US" sz="2900" dirty="0" err="1"/>
              <a:t>douglas</a:t>
            </a:r>
            <a:r>
              <a:rPr lang="en-US" sz="2900" dirty="0"/>
              <a:t>’ ethical responsibility in the crash of </a:t>
            </a:r>
            <a:r>
              <a:rPr lang="en-US" sz="2900" dirty="0" err="1"/>
              <a:t>turkish</a:t>
            </a:r>
            <a:r>
              <a:rPr lang="en-US" sz="2900" dirty="0"/>
              <a:t> airlines flight 981 </a:t>
            </a:r>
          </a:p>
          <a:p>
            <a:pPr marL="0" indent="0" algn="l">
              <a:buNone/>
            </a:pPr>
            <a:r>
              <a:rPr lang="en-US" sz="2900" b="1" i="0" dirty="0">
                <a:solidFill>
                  <a:srgbClr val="2B2B2B"/>
                </a:solidFill>
                <a:effectLst/>
                <a:latin typeface="Eb Garamond" panose="020F0502020204030204" pitchFamily="2" charset="0"/>
              </a:rPr>
              <a:t>Business Insider ; The Alaska Airlines door plug — - </a:t>
            </a:r>
            <a:r>
              <a:rPr lang="en-US" sz="2900" b="0" i="0" dirty="0">
                <a:solidFill>
                  <a:srgbClr val="2B2B2B"/>
                </a:solidFill>
                <a:effectLst/>
                <a:latin typeface="Segoe UI" panose="020B0502040204020203" pitchFamily="34" charset="0"/>
              </a:rPr>
              <a:t>Story by trains@insider.com (Taylor Rains) </a:t>
            </a:r>
          </a:p>
          <a:p>
            <a:pPr marL="0" indent="0" algn="l">
              <a:buNone/>
            </a:pPr>
            <a:r>
              <a:rPr lang="en-US" sz="2900" b="1" i="0" dirty="0">
                <a:solidFill>
                  <a:srgbClr val="2B2B2B"/>
                </a:solidFill>
                <a:effectLst/>
                <a:latin typeface="Eb Garamond" panose="00000500000000000000" pitchFamily="2" charset="0"/>
              </a:rPr>
              <a:t>Bloomberg : Boeing's Dual Record Logs Eyed in 737 Max 9 Door Blowout - Stor</a:t>
            </a:r>
            <a:r>
              <a:rPr lang="en-US" sz="2900" b="0" i="0" dirty="0">
                <a:solidFill>
                  <a:srgbClr val="2B2B2B"/>
                </a:solidFill>
                <a:effectLst/>
                <a:latin typeface="Segoe UI" panose="020B0502040204020203" pitchFamily="34" charset="0"/>
              </a:rPr>
              <a:t>y Alan Levin and Ryan </a:t>
            </a:r>
            <a:r>
              <a:rPr lang="en-US" sz="2900" b="0" i="0" dirty="0" err="1">
                <a:solidFill>
                  <a:srgbClr val="2B2B2B"/>
                </a:solidFill>
                <a:effectLst/>
                <a:latin typeface="Segoe UI" panose="020B0502040204020203" pitchFamily="34" charset="0"/>
              </a:rPr>
              <a:t>Beene</a:t>
            </a:r>
            <a:r>
              <a:rPr lang="en-US" sz="2900" b="0" i="0" dirty="0">
                <a:solidFill>
                  <a:srgbClr val="2B2B2B"/>
                </a:solidFill>
                <a:effectLst/>
                <a:latin typeface="Segoe UI" panose="020B0502040204020203" pitchFamily="34" charset="0"/>
              </a:rPr>
              <a:t> •</a:t>
            </a:r>
          </a:p>
          <a:p>
            <a:pPr marL="0" indent="0">
              <a:buNone/>
            </a:pPr>
            <a:r>
              <a:rPr lang="en-US" sz="2900" dirty="0">
                <a:hlinkClick r:id="rId5"/>
              </a:rPr>
              <a:t>https://www.engineering.com/Library/.../85/.../Five-Biggest-Engineering-Disasters.asp</a:t>
            </a:r>
            <a:r>
              <a:rPr lang="en-US" sz="2900" dirty="0"/>
              <a:t>..</a:t>
            </a:r>
          </a:p>
          <a:p>
            <a:pPr marL="0" indent="0">
              <a:buNone/>
            </a:pPr>
            <a:r>
              <a:rPr lang="en-US" sz="2900" dirty="0"/>
              <a:t>https://en.wikipedia.org/wiki/Space_Shuttle_Challenger_disaster</a:t>
            </a:r>
          </a:p>
          <a:p>
            <a:pPr marL="0" indent="0">
              <a:buNone/>
            </a:pPr>
            <a:r>
              <a:rPr lang="en-US" sz="2900" dirty="0">
                <a:hlinkClick r:id="rId6"/>
              </a:rPr>
              <a:t>https://en.wikipedia.org/wiki/Rogers_Commission_Report</a:t>
            </a:r>
            <a:endParaRPr lang="en-US" sz="2900" dirty="0"/>
          </a:p>
          <a:p>
            <a:pPr marL="0" indent="0">
              <a:buNone/>
            </a:pPr>
            <a:r>
              <a:rPr lang="en-US" sz="2900" dirty="0">
                <a:hlinkClick r:id="rId7"/>
              </a:rPr>
              <a:t>https://www.npr.org/sections/thetwoway/2012/02/06/146490064/remembering-roger-boisjoly-he-tried-to-stop-shuttle</a:t>
            </a:r>
            <a:endParaRPr lang="en-US" sz="2900" dirty="0"/>
          </a:p>
          <a:p>
            <a:pPr fontAlgn="ctr">
              <a:buNone/>
            </a:pPr>
            <a:r>
              <a:rPr lang="en-US" sz="2900" dirty="0">
                <a:hlinkClick r:id="rId8"/>
              </a:rPr>
              <a:t>https://www.pinterest.com/pin/647181408924574000/</a:t>
            </a:r>
            <a:endParaRPr lang="en-US" sz="2900" dirty="0"/>
          </a:p>
          <a:p>
            <a:pPr>
              <a:buNone/>
            </a:pPr>
            <a:r>
              <a:rPr lang="en-US" sz="2900" dirty="0">
                <a:hlinkClick r:id="rId9"/>
              </a:rPr>
              <a:t>https://en.wikipedia.org/wiki/rms</a:t>
            </a:r>
            <a:r>
              <a:rPr lang="en-US" sz="2900" dirty="0"/>
              <a:t> RMS </a:t>
            </a:r>
            <a:r>
              <a:rPr lang="en-US" sz="2900" dirty="0" err="1"/>
              <a:t>Titanic_disaster</a:t>
            </a:r>
            <a:endParaRPr lang="en-US" sz="2900" dirty="0"/>
          </a:p>
          <a:p>
            <a:pPr>
              <a:buNone/>
            </a:pPr>
            <a:r>
              <a:rPr lang="en-US" sz="2900" dirty="0">
                <a:hlinkClick r:id="rId10"/>
              </a:rPr>
              <a:t>Titanic images : fortune.com, </a:t>
            </a:r>
            <a:r>
              <a:rPr lang="en-US" sz="2900" dirty="0" err="1">
                <a:hlinkClick r:id="rId10"/>
              </a:rPr>
              <a:t>irish</a:t>
            </a:r>
            <a:r>
              <a:rPr lang="en-US" sz="2900" dirty="0">
                <a:hlinkClick r:id="rId10"/>
              </a:rPr>
              <a:t> central.com, John </a:t>
            </a:r>
            <a:r>
              <a:rPr lang="en-US" sz="2900" dirty="0" err="1">
                <a:hlinkClick r:id="rId10"/>
              </a:rPr>
              <a:t>Kunoshi</a:t>
            </a:r>
            <a:endParaRPr lang="en-US" sz="2900" dirty="0">
              <a:hlinkClick r:id="rId10"/>
            </a:endParaRPr>
          </a:p>
          <a:p>
            <a:pPr>
              <a:buNone/>
            </a:pPr>
            <a:r>
              <a:rPr lang="en-US" sz="2900" dirty="0">
                <a:hlinkClick r:id="rId10"/>
              </a:rPr>
              <a:t>https://www.gossiplankanews.com</a:t>
            </a:r>
            <a:r>
              <a:rPr lang="en-US" sz="2900" dirty="0"/>
              <a:t>  </a:t>
            </a:r>
          </a:p>
          <a:p>
            <a:pPr>
              <a:buNone/>
            </a:pPr>
            <a:r>
              <a:rPr lang="en-US" sz="2900" dirty="0">
                <a:hlinkClick r:id="rId11"/>
              </a:rPr>
              <a:t>http://www.dailynews.com</a:t>
            </a:r>
            <a:endParaRPr lang="en-US" sz="2900" dirty="0"/>
          </a:p>
          <a:p>
            <a:pPr>
              <a:buNone/>
            </a:pPr>
            <a:r>
              <a:rPr lang="en-US" sz="2900" dirty="0"/>
              <a:t>https://www.sundayobserver.lk/2020/09/27/news-features/nbro-report-</a:t>
            </a:r>
          </a:p>
          <a:p>
            <a:pPr marL="0" indent="0">
              <a:buNone/>
            </a:pPr>
            <a:endParaRPr lang="en-US" dirty="0"/>
          </a:p>
        </p:txBody>
      </p:sp>
    </p:spTree>
    <p:extLst>
      <p:ext uri="{BB962C8B-B14F-4D97-AF65-F5344CB8AC3E}">
        <p14:creationId xmlns:p14="http://schemas.microsoft.com/office/powerpoint/2010/main" val="2383077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Image result for the silence of good me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Image result for the silence of good me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Image result for the silence of good me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Image result for the silence of good me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3" name="Picture 9" descr="C:\Users\DE ZILWA\Desktop\COE\Burke-Good men.jpg"/>
          <p:cNvPicPr>
            <a:picLocks noChangeAspect="1" noChangeArrowheads="1"/>
          </p:cNvPicPr>
          <p:nvPr/>
        </p:nvPicPr>
        <p:blipFill>
          <a:blip r:embed="rId2"/>
          <a:srcRect/>
          <a:stretch>
            <a:fillRect/>
          </a:stretch>
        </p:blipFill>
        <p:spPr bwMode="auto">
          <a:xfrm>
            <a:off x="1411705" y="-1"/>
            <a:ext cx="9994232" cy="7539789"/>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rot="20604173">
            <a:off x="931967" y="2540847"/>
            <a:ext cx="10515600" cy="1755524"/>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p:spPr>
        <p:txBody>
          <a:bodyPr>
            <a:normAutofit/>
          </a:bodyPr>
          <a:lstStyle/>
          <a:p>
            <a:pPr algn="ctr"/>
            <a:r>
              <a:rPr lang="en-US" sz="9600" b="1" dirty="0">
                <a:ln w="12700">
                  <a:solidFill>
                    <a:schemeClr val="accent3">
                      <a:lumMod val="50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Thank You !!!</a:t>
            </a:r>
          </a:p>
        </p:txBody>
      </p:sp>
      <p:sp>
        <p:nvSpPr>
          <p:cNvPr id="5" name="Text Placeholder 4"/>
          <p:cNvSpPr>
            <a:spLocks noGrp="1"/>
          </p:cNvSpPr>
          <p:nvPr>
            <p:ph type="body" idx="1"/>
          </p:nvPr>
        </p:nvSpPr>
        <p:spPr/>
        <p:txBody>
          <a:bodyPr/>
          <a:lstStyle/>
          <a:p>
            <a:endParaRPr lang="en-US" dirty="0"/>
          </a:p>
        </p:txBody>
      </p:sp>
      <p:pic>
        <p:nvPicPr>
          <p:cNvPr id="6" name="Picture 5">
            <a:extLst>
              <a:ext uri="{FF2B5EF4-FFF2-40B4-BE49-F238E27FC236}">
                <a16:creationId xmlns:a16="http://schemas.microsoft.com/office/drawing/2014/main" id="{FE386165-B12D-47A7-B045-6ACA4BAEE6D5}"/>
              </a:ext>
            </a:extLst>
          </p:cNvPr>
          <p:cNvPicPr>
            <a:picLocks noChangeAspect="1"/>
          </p:cNvPicPr>
          <p:nvPr/>
        </p:nvPicPr>
        <p:blipFill>
          <a:blip r:embed="rId2"/>
          <a:stretch>
            <a:fillRect/>
          </a:stretch>
        </p:blipFill>
        <p:spPr>
          <a:xfrm>
            <a:off x="6096000" y="4589463"/>
            <a:ext cx="5383235" cy="1755800"/>
          </a:xfrm>
          <a:prstGeom prst="rect">
            <a:avLst/>
          </a:prstGeom>
        </p:spPr>
      </p:pic>
      <p:pic>
        <p:nvPicPr>
          <p:cNvPr id="7" name="Picture 6">
            <a:extLst>
              <a:ext uri="{FF2B5EF4-FFF2-40B4-BE49-F238E27FC236}">
                <a16:creationId xmlns:a16="http://schemas.microsoft.com/office/drawing/2014/main" id="{3740546A-85FC-42ED-8127-A2370ADB0D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465" y="161693"/>
            <a:ext cx="3001801" cy="29580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274" y="365125"/>
            <a:ext cx="10487526" cy="1325563"/>
          </a:xfrm>
        </p:spPr>
        <p:txBody>
          <a:bodyPr/>
          <a:lstStyle/>
          <a:p>
            <a:pPr algn="ctr"/>
            <a:r>
              <a:rPr lang="en-US" b="1" dirty="0">
                <a:solidFill>
                  <a:srgbClr val="CC0099"/>
                </a:solidFill>
              </a:rPr>
              <a:t>EXCELLENCY BUILDING COLLAPSE</a:t>
            </a: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2872787" y="1865437"/>
            <a:ext cx="6446426" cy="4351338"/>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440" y="182245"/>
            <a:ext cx="10515600" cy="869315"/>
          </a:xfrm>
        </p:spPr>
        <p:txBody>
          <a:bodyPr/>
          <a:lstStyle/>
          <a:p>
            <a:pPr fontAlgn="base"/>
            <a:r>
              <a:rPr lang="en-US" b="1" dirty="0">
                <a:solidFill>
                  <a:srgbClr val="CC0099"/>
                </a:solidFill>
              </a:rPr>
              <a:t>The Excellency building collapse</a:t>
            </a:r>
          </a:p>
        </p:txBody>
      </p:sp>
      <p:sp>
        <p:nvSpPr>
          <p:cNvPr id="3" name="Content Placeholder 2"/>
          <p:cNvSpPr>
            <a:spLocks noGrp="1"/>
          </p:cNvSpPr>
          <p:nvPr>
            <p:ph idx="1"/>
          </p:nvPr>
        </p:nvSpPr>
        <p:spPr>
          <a:xfrm>
            <a:off x="838200" y="1158240"/>
            <a:ext cx="10835640" cy="5338813"/>
          </a:xfrm>
        </p:spPr>
        <p:txBody>
          <a:bodyPr>
            <a:normAutofit/>
          </a:bodyPr>
          <a:lstStyle/>
          <a:p>
            <a:r>
              <a:rPr lang="en-US" dirty="0"/>
              <a:t>On the 18</a:t>
            </a:r>
            <a:r>
              <a:rPr lang="en-US" baseline="30000" dirty="0"/>
              <a:t>th</a:t>
            </a:r>
            <a:r>
              <a:rPr lang="en-US" dirty="0"/>
              <a:t> May 2017, a building  named the “Excellency” situated on </a:t>
            </a:r>
            <a:r>
              <a:rPr lang="en-US" dirty="0" err="1"/>
              <a:t>Charlemont</a:t>
            </a:r>
            <a:r>
              <a:rPr lang="en-US" dirty="0"/>
              <a:t> Road, behind the Savoy Cinema, collapsed. The </a:t>
            </a:r>
            <a:r>
              <a:rPr lang="en-US" dirty="0" err="1"/>
              <a:t>Wellawatte</a:t>
            </a:r>
            <a:r>
              <a:rPr lang="en-US" dirty="0"/>
              <a:t> Police reported that 2 persons were killed and over 25 </a:t>
            </a:r>
            <a:r>
              <a:rPr lang="en-US" dirty="0" err="1"/>
              <a:t>hospitalised</a:t>
            </a:r>
            <a:r>
              <a:rPr lang="en-US" dirty="0"/>
              <a:t> at the Colombo National Hospital and Colombo South Teaching Hospital.</a:t>
            </a:r>
          </a:p>
          <a:p>
            <a:endParaRPr lang="en-US" dirty="0"/>
          </a:p>
          <a:p>
            <a:r>
              <a:rPr lang="en-US" dirty="0"/>
              <a:t>In 2009 approval was obtained to build a four storey [2B+G+1] building, with two basement car parks  and ground &amp; first floor Reception Halls.</a:t>
            </a:r>
          </a:p>
          <a:p>
            <a:endParaRPr lang="en-US" dirty="0"/>
          </a:p>
          <a:p>
            <a:r>
              <a:rPr lang="en-US" dirty="0"/>
              <a:t>From analysis of pre-collapse photographs and visual examination of the collapsed building, it would appear that three additional floors had been added at the front of the building and two additional floor at the rear of the building.</a:t>
            </a:r>
          </a:p>
        </p:txBody>
      </p:sp>
    </p:spTree>
    <p:extLst>
      <p:ext uri="{BB962C8B-B14F-4D97-AF65-F5344CB8AC3E}">
        <p14:creationId xmlns:p14="http://schemas.microsoft.com/office/powerpoint/2010/main" val="160633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360" y="0"/>
            <a:ext cx="10515600" cy="823595"/>
          </a:xfrm>
        </p:spPr>
        <p:txBody>
          <a:bodyPr/>
          <a:lstStyle/>
          <a:p>
            <a:r>
              <a:rPr lang="en-US" b="1" dirty="0" err="1">
                <a:solidFill>
                  <a:srgbClr val="CC0099"/>
                </a:solidFill>
              </a:rPr>
              <a:t>Wellawatte</a:t>
            </a:r>
            <a:r>
              <a:rPr lang="en-US" b="1" dirty="0">
                <a:solidFill>
                  <a:srgbClr val="CC0099"/>
                </a:solidFill>
              </a:rPr>
              <a:t> building collapse</a:t>
            </a:r>
            <a:endParaRPr lang="en-US" dirty="0"/>
          </a:p>
        </p:txBody>
      </p:sp>
      <p:sp>
        <p:nvSpPr>
          <p:cNvPr id="3" name="Content Placeholder 2"/>
          <p:cNvSpPr>
            <a:spLocks noGrp="1"/>
          </p:cNvSpPr>
          <p:nvPr>
            <p:ph idx="1"/>
          </p:nvPr>
        </p:nvSpPr>
        <p:spPr>
          <a:xfrm>
            <a:off x="899160" y="868680"/>
            <a:ext cx="10515600" cy="5989320"/>
          </a:xfrm>
        </p:spPr>
        <p:txBody>
          <a:bodyPr/>
          <a:lstStyle/>
          <a:p>
            <a:r>
              <a:rPr lang="en-US" dirty="0"/>
              <a:t>The Structural designer, who had been introduced to the Owner by the Architect, was </a:t>
            </a:r>
            <a:r>
              <a:rPr lang="en-US" b="1" dirty="0">
                <a:solidFill>
                  <a:srgbClr val="FF0000"/>
                </a:solidFill>
              </a:rPr>
              <a:t>NOT</a:t>
            </a:r>
            <a:r>
              <a:rPr lang="en-US" dirty="0"/>
              <a:t> a Chartered Engineer.</a:t>
            </a:r>
          </a:p>
          <a:p>
            <a:endParaRPr lang="en-US" dirty="0"/>
          </a:p>
          <a:p>
            <a:r>
              <a:rPr lang="en-US" b="1" dirty="0">
                <a:solidFill>
                  <a:srgbClr val="CC0099"/>
                </a:solidFill>
              </a:rPr>
              <a:t>POSSIBLE REASONS FOR FAILURE:</a:t>
            </a:r>
          </a:p>
          <a:p>
            <a:r>
              <a:rPr lang="en-US" dirty="0"/>
              <a:t>Due to increased dead-weight of additional floors</a:t>
            </a:r>
          </a:p>
          <a:p>
            <a:r>
              <a:rPr lang="en-US" dirty="0"/>
              <a:t>Due to inadequate capacity of foundation</a:t>
            </a:r>
          </a:p>
          <a:p>
            <a:r>
              <a:rPr lang="en-US" dirty="0"/>
              <a:t>Due to dead-load due to construction materials stored on upper floors</a:t>
            </a:r>
          </a:p>
          <a:p>
            <a:r>
              <a:rPr lang="en-US" dirty="0"/>
              <a:t>Due to lack of competence of the Structural Designer*</a:t>
            </a:r>
          </a:p>
          <a:p>
            <a:pPr marL="0" indent="0">
              <a:buNone/>
            </a:pPr>
            <a:endParaRPr lang="en-US" dirty="0"/>
          </a:p>
          <a:p>
            <a:pPr marL="0" indent="0">
              <a:buNone/>
            </a:pPr>
            <a:r>
              <a:rPr lang="en-US" dirty="0"/>
              <a:t>*</a:t>
            </a:r>
            <a:r>
              <a:rPr lang="en-US" i="1" dirty="0"/>
              <a:t>The Structural designer, who had been introduced to the Owner by the Architect, was </a:t>
            </a:r>
            <a:r>
              <a:rPr lang="en-US" b="1" i="1" dirty="0">
                <a:solidFill>
                  <a:srgbClr val="FF0000"/>
                </a:solidFill>
              </a:rPr>
              <a:t>NOT</a:t>
            </a:r>
            <a:r>
              <a:rPr lang="en-US" i="1" dirty="0"/>
              <a:t> a Chartered Engineer.</a:t>
            </a:r>
          </a:p>
          <a:p>
            <a:endParaRPr lang="en-US" dirty="0"/>
          </a:p>
        </p:txBody>
      </p:sp>
    </p:spTree>
    <p:extLst>
      <p:ext uri="{BB962C8B-B14F-4D97-AF65-F5344CB8AC3E}">
        <p14:creationId xmlns:p14="http://schemas.microsoft.com/office/powerpoint/2010/main" val="3138191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0" y="167005"/>
            <a:ext cx="10515600" cy="686435"/>
          </a:xfrm>
        </p:spPr>
        <p:txBody>
          <a:bodyPr>
            <a:normAutofit fontScale="90000"/>
          </a:bodyPr>
          <a:lstStyle/>
          <a:p>
            <a:r>
              <a:rPr lang="en-US" b="1" dirty="0" err="1">
                <a:solidFill>
                  <a:srgbClr val="CC0099"/>
                </a:solidFill>
              </a:rPr>
              <a:t>Wellawatte</a:t>
            </a:r>
            <a:r>
              <a:rPr lang="en-US" b="1" dirty="0">
                <a:solidFill>
                  <a:srgbClr val="CC0099"/>
                </a:solidFill>
              </a:rPr>
              <a:t> building collapse</a:t>
            </a:r>
            <a:endParaRPr lang="en-US" dirty="0"/>
          </a:p>
        </p:txBody>
      </p:sp>
      <p:sp>
        <p:nvSpPr>
          <p:cNvPr id="3" name="Content Placeholder 2"/>
          <p:cNvSpPr>
            <a:spLocks noGrp="1"/>
          </p:cNvSpPr>
          <p:nvPr>
            <p:ph idx="1"/>
          </p:nvPr>
        </p:nvSpPr>
        <p:spPr>
          <a:xfrm>
            <a:off x="944880" y="1017904"/>
            <a:ext cx="10515600" cy="5367655"/>
          </a:xfrm>
        </p:spPr>
        <p:txBody>
          <a:bodyPr/>
          <a:lstStyle/>
          <a:p>
            <a:r>
              <a:rPr lang="en-US" b="1" dirty="0">
                <a:solidFill>
                  <a:srgbClr val="CC0099"/>
                </a:solidFill>
              </a:rPr>
              <a:t>ISSUES:</a:t>
            </a:r>
          </a:p>
          <a:p>
            <a:r>
              <a:rPr lang="en-US" dirty="0"/>
              <a:t>Client illegally adding floors, without due consideration of the level of risk and the safety of life and property </a:t>
            </a:r>
          </a:p>
          <a:p>
            <a:r>
              <a:rPr lang="en-US" dirty="0"/>
              <a:t>Engineer acting beyond his level of competence and experience</a:t>
            </a:r>
          </a:p>
          <a:p>
            <a:r>
              <a:rPr lang="en-US" dirty="0"/>
              <a:t>Contractor undertaking work that apparently had not been authorized and approved by the Local Authority</a:t>
            </a:r>
          </a:p>
          <a:p>
            <a:r>
              <a:rPr lang="en-US" dirty="0"/>
              <a:t>Lack of monitoring of project by Local Authority</a:t>
            </a:r>
          </a:p>
        </p:txBody>
      </p:sp>
    </p:spTree>
    <p:extLst>
      <p:ext uri="{BB962C8B-B14F-4D97-AF65-F5344CB8AC3E}">
        <p14:creationId xmlns:p14="http://schemas.microsoft.com/office/powerpoint/2010/main" val="308243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6902</TotalTime>
  <Words>5349</Words>
  <Application>Microsoft Office PowerPoint</Application>
  <PresentationFormat>Widescreen</PresentationFormat>
  <Paragraphs>334</Paragraphs>
  <Slides>57</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Arial</vt:lpstr>
      <vt:lpstr>Arial Rounded MT Bold</vt:lpstr>
      <vt:lpstr>Calibri</vt:lpstr>
      <vt:lpstr>Calibri Light</vt:lpstr>
      <vt:lpstr>Eb Garamond</vt:lpstr>
      <vt:lpstr>Roboto</vt:lpstr>
      <vt:lpstr>Segoe UI</vt:lpstr>
      <vt:lpstr>Times New Roman</vt:lpstr>
      <vt:lpstr>Wingdings</vt:lpstr>
      <vt:lpstr>Office Theme</vt:lpstr>
      <vt:lpstr>PROFESSIONAL ETHICS CE 3142   CASE STUDIES - A</vt:lpstr>
      <vt:lpstr>TOPICS</vt:lpstr>
      <vt:lpstr>From HAMMURABI’S CODE OF LAWS  Babylon 1754 BC (adapted from the L.W. King translation)</vt:lpstr>
      <vt:lpstr>Minister allows 14-storey Blue Ocean project despite legal disputes </vt:lpstr>
      <vt:lpstr>Minister allows 14-storey Blue Ocean project despite legal disputes </vt:lpstr>
      <vt:lpstr>EXCELLENCY BUILDING COLLAPSE</vt:lpstr>
      <vt:lpstr>The Excellency building collapse</vt:lpstr>
      <vt:lpstr>Wellawatte building collapse</vt:lpstr>
      <vt:lpstr>Wellawatte building collapse</vt:lpstr>
      <vt:lpstr>Wellawatte building collapse</vt:lpstr>
      <vt:lpstr>KANDY HOUSE COLLAPSE</vt:lpstr>
      <vt:lpstr>KANDY HOUSE COLLAPSE</vt:lpstr>
      <vt:lpstr>KANDY HOUSE COLLAPSE</vt:lpstr>
      <vt:lpstr>KANDY HOUSE COLLAPSE</vt:lpstr>
      <vt:lpstr>VOLKSWAGEN – ENVIRONMENTAL VIOLATION</vt:lpstr>
      <vt:lpstr>Volkswagen – Environmental Violation</vt:lpstr>
      <vt:lpstr>Volkswagen – Environmental Violation</vt:lpstr>
      <vt:lpstr>Volkswagen – Environmental Violation</vt:lpstr>
      <vt:lpstr>Volkswagen – Environmental Violation</vt:lpstr>
      <vt:lpstr>THE CASE OF THE “KILLER” ROBOT</vt:lpstr>
      <vt:lpstr>The case of the “Killer” Robot</vt:lpstr>
      <vt:lpstr>The case of the “Killer” Robot</vt:lpstr>
      <vt:lpstr>The case of the “Killer” Robot</vt:lpstr>
      <vt:lpstr>The case of the “Killer” Robot</vt:lpstr>
      <vt:lpstr>RMS TITANIC</vt:lpstr>
      <vt:lpstr>RMS TITANIC</vt:lpstr>
      <vt:lpstr>RMS TITANIC</vt:lpstr>
      <vt:lpstr>RMS TITANIC – Design Lapse</vt:lpstr>
      <vt:lpstr>RMS TITANIC – Safety lapses</vt:lpstr>
      <vt:lpstr>RMS TITANIC – Ethical Issues</vt:lpstr>
      <vt:lpstr>RMS TITANIC – Ethical Issues</vt:lpstr>
      <vt:lpstr>RMS TITANIC – Ethical Issues</vt:lpstr>
      <vt:lpstr>RMS TITANIC</vt:lpstr>
      <vt:lpstr>McDonnell Douglas DC-10 – Turkish Airlines flight 981</vt:lpstr>
      <vt:lpstr>McDonnell Douglas DC-10 – Turkish Airlines flight 981</vt:lpstr>
      <vt:lpstr>McDonnell Douglas DC-10 – Turkish Airlines flight 981</vt:lpstr>
      <vt:lpstr>McDonnell Douglas DC-10 – Turkish Airlines flight 981</vt:lpstr>
      <vt:lpstr>McDonnell Douglas DC-10 – Turkish Airlines flight 981</vt:lpstr>
      <vt:lpstr>McDonnell Douglas DC-10 – Turkish Airlines flight 981</vt:lpstr>
      <vt:lpstr>McDonnell Douglas DC-10 – Turkish Airlines flight 981</vt:lpstr>
      <vt:lpstr>McDonnell Douglas DC-10 – Turkish Airlines flight 981</vt:lpstr>
      <vt:lpstr>McDonnell Douglas DC-10 – Turkish Airlines flight 981</vt:lpstr>
      <vt:lpstr>McDonnell Douglas DC-10 – Turkish Airlines flight 981</vt:lpstr>
      <vt:lpstr>McDonnell Douglas DC-10 – Turkish Airlines flight 981</vt:lpstr>
      <vt:lpstr>McDonnell Douglas DC-10 – Turkish Airlines flight 981</vt:lpstr>
      <vt:lpstr>BOEING 737 Max9 DoorPlug Blowout</vt:lpstr>
      <vt:lpstr>BOEING 737 Max9 DoorPlug Blowout</vt:lpstr>
      <vt:lpstr>The Space Shuttle Challenger</vt:lpstr>
      <vt:lpstr>The Space Shuttle Challenger</vt:lpstr>
      <vt:lpstr>The Space Shuttle Challenger</vt:lpstr>
      <vt:lpstr>The Space Shuttle Challenger</vt:lpstr>
      <vt:lpstr>The Space Shuttle Challenger</vt:lpstr>
      <vt:lpstr>The Space Shuttle Challenger</vt:lpstr>
      <vt:lpstr>PowerPoint Presentation</vt:lpstr>
      <vt:lpstr>ACKNOWLEDGEMENT</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Russel De Zilwa</dc:creator>
  <cp:lastModifiedBy>Russel De Zilwa</cp:lastModifiedBy>
  <cp:revision>239</cp:revision>
  <dcterms:created xsi:type="dcterms:W3CDTF">2018-02-02T06:05:48Z</dcterms:created>
  <dcterms:modified xsi:type="dcterms:W3CDTF">2024-02-01T04:36:16Z</dcterms:modified>
</cp:coreProperties>
</file>